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89" r:id="rId1"/>
    <p:sldMasterId id="2147483801" r:id="rId2"/>
  </p:sldMasterIdLst>
  <p:notesMasterIdLst>
    <p:notesMasterId r:id="rId62"/>
  </p:notesMasterIdLst>
  <p:handoutMasterIdLst>
    <p:handoutMasterId r:id="rId63"/>
  </p:handoutMasterIdLst>
  <p:sldIdLst>
    <p:sldId id="256" r:id="rId3"/>
    <p:sldId id="257" r:id="rId4"/>
    <p:sldId id="259" r:id="rId5"/>
    <p:sldId id="260" r:id="rId6"/>
    <p:sldId id="301" r:id="rId7"/>
    <p:sldId id="261" r:id="rId8"/>
    <p:sldId id="304" r:id="rId9"/>
    <p:sldId id="262" r:id="rId10"/>
    <p:sldId id="298" r:id="rId11"/>
    <p:sldId id="263" r:id="rId12"/>
    <p:sldId id="300" r:id="rId13"/>
    <p:sldId id="299" r:id="rId14"/>
    <p:sldId id="264" r:id="rId15"/>
    <p:sldId id="268" r:id="rId16"/>
    <p:sldId id="265" r:id="rId17"/>
    <p:sldId id="305" r:id="rId18"/>
    <p:sldId id="266" r:id="rId19"/>
    <p:sldId id="302" r:id="rId20"/>
    <p:sldId id="267" r:id="rId21"/>
    <p:sldId id="309" r:id="rId22"/>
    <p:sldId id="269" r:id="rId23"/>
    <p:sldId id="270" r:id="rId24"/>
    <p:sldId id="306" r:id="rId25"/>
    <p:sldId id="308" r:id="rId26"/>
    <p:sldId id="271" r:id="rId27"/>
    <p:sldId id="307" r:id="rId28"/>
    <p:sldId id="272" r:id="rId29"/>
    <p:sldId id="273" r:id="rId30"/>
    <p:sldId id="310" r:id="rId31"/>
    <p:sldId id="274" r:id="rId32"/>
    <p:sldId id="311" r:id="rId33"/>
    <p:sldId id="275" r:id="rId34"/>
    <p:sldId id="276" r:id="rId35"/>
    <p:sldId id="313" r:id="rId36"/>
    <p:sldId id="277" r:id="rId37"/>
    <p:sldId id="278" r:id="rId38"/>
    <p:sldId id="279" r:id="rId39"/>
    <p:sldId id="318" r:id="rId40"/>
    <p:sldId id="317" r:id="rId41"/>
    <p:sldId id="285" r:id="rId42"/>
    <p:sldId id="280" r:id="rId43"/>
    <p:sldId id="314" r:id="rId44"/>
    <p:sldId id="281" r:id="rId45"/>
    <p:sldId id="319" r:id="rId46"/>
    <p:sldId id="315" r:id="rId47"/>
    <p:sldId id="282" r:id="rId48"/>
    <p:sldId id="283" r:id="rId49"/>
    <p:sldId id="316" r:id="rId50"/>
    <p:sldId id="286" r:id="rId51"/>
    <p:sldId id="287" r:id="rId52"/>
    <p:sldId id="288" r:id="rId53"/>
    <p:sldId id="289" r:id="rId54"/>
    <p:sldId id="290" r:id="rId55"/>
    <p:sldId id="294" r:id="rId56"/>
    <p:sldId id="291" r:id="rId57"/>
    <p:sldId id="292" r:id="rId58"/>
    <p:sldId id="293" r:id="rId59"/>
    <p:sldId id="295" r:id="rId60"/>
    <p:sldId id="296" r:id="rId61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4600" autoAdjust="0"/>
    <p:restoredTop sz="86483" autoAdjust="0"/>
  </p:normalViewPr>
  <p:slideViewPr>
    <p:cSldViewPr>
      <p:cViewPr>
        <p:scale>
          <a:sx n="90" d="100"/>
          <a:sy n="90" d="100"/>
        </p:scale>
        <p:origin x="-816" y="-22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2561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slide" Target="slides/slide48.xml"/><Relationship Id="rId55" Type="http://schemas.openxmlformats.org/officeDocument/2006/relationships/slide" Target="slides/slide53.xml"/><Relationship Id="rId63" Type="http://schemas.openxmlformats.org/officeDocument/2006/relationships/handoutMaster" Target="handoutMasters/handoutMaster1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slide" Target="slides/slide51.xml"/><Relationship Id="rId58" Type="http://schemas.openxmlformats.org/officeDocument/2006/relationships/slide" Target="slides/slide56.xml"/><Relationship Id="rId66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slide" Target="slides/slide55.xml"/><Relationship Id="rId61" Type="http://schemas.openxmlformats.org/officeDocument/2006/relationships/slide" Target="slides/slide59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60" Type="http://schemas.openxmlformats.org/officeDocument/2006/relationships/slide" Target="slides/slide58.xml"/><Relationship Id="rId65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slide" Target="slides/slide54.xml"/><Relationship Id="rId64" Type="http://schemas.openxmlformats.org/officeDocument/2006/relationships/presProps" Target="presProps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slide" Target="slides/slide57.xml"/><Relationship Id="rId67" Type="http://schemas.openxmlformats.org/officeDocument/2006/relationships/tableStyles" Target="tableStyles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54" Type="http://schemas.openxmlformats.org/officeDocument/2006/relationships/slide" Target="slides/slide52.xml"/><Relationship Id="rId62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w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33.w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6.w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8.w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0.w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42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w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w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w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.w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31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891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/>
            </a:lvl1pPr>
          </a:lstStyle>
          <a:p>
            <a:pPr>
              <a:defRPr/>
            </a:pPr>
            <a:fld id="{4FEC0EC2-1805-4B28-BECE-27B13D18B73E}" type="datetimeFigureOut">
              <a:rPr lang="en-US"/>
              <a:pPr>
                <a:defRPr/>
              </a:pPr>
              <a:t>8/24/2013</a:t>
            </a:fld>
            <a:endParaRPr lang="en-US"/>
          </a:p>
        </p:txBody>
      </p:sp>
      <p:sp>
        <p:nvSpPr>
          <p:cNvPr id="3891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891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/>
            </a:lvl1pPr>
          </a:lstStyle>
          <a:p>
            <a:pPr>
              <a:defRPr/>
            </a:pPr>
            <a:fld id="{2ED7EF42-A134-4CAE-8B46-839275B4C45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756822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6792E613-01D9-4BC4-A265-9492A267C0FE}" type="datetimeFigureOut">
              <a:rPr lang="en-US"/>
              <a:pPr>
                <a:defRPr/>
              </a:pPr>
              <a:t>8/24/2013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97B302D2-4A19-4299-99B6-9F06B667126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58452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06DBE-6801-4087-835A-7081D858CD4E}" type="datetimeFigureOut">
              <a:rPr lang="en-US" smtClean="0"/>
              <a:t>8/24/2013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9DAE6E-27AE-4FBB-90DE-0E31199567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94040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06DBE-6801-4087-835A-7081D858CD4E}" type="datetimeFigureOut">
              <a:rPr lang="en-US" smtClean="0"/>
              <a:t>8/24/2013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9DAE6E-27AE-4FBB-90DE-0E31199567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3542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06DBE-6801-4087-835A-7081D858CD4E}" type="datetimeFigureOut">
              <a:rPr lang="en-US" smtClean="0"/>
              <a:t>8/24/2013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9DAE6E-27AE-4FBB-90DE-0E31199567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9435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777240" y="0"/>
            <a:ext cx="7543800" cy="304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3200400"/>
            <a:ext cx="7543800" cy="1524000"/>
          </a:xfrm>
        </p:spPr>
        <p:txBody>
          <a:bodyPr>
            <a:noAutofit/>
          </a:bodyPr>
          <a:lstStyle>
            <a:lvl1pPr>
              <a:defRPr sz="8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62000" y="4724400"/>
            <a:ext cx="6858000" cy="990600"/>
          </a:xfrm>
        </p:spPr>
        <p:txBody>
          <a:bodyPr anchor="t" anchorCtr="0">
            <a:normAutofit/>
          </a:bodyPr>
          <a:lstStyle>
            <a:lvl1pPr marL="0" indent="0" algn="l">
              <a:buNone/>
              <a:defRPr sz="28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06DBE-6801-4087-835A-7081D858CD4E}" type="datetimeFigureOut">
              <a:rPr lang="en-US" smtClean="0"/>
              <a:t>8/24/2013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9DAE6E-27AE-4FBB-90DE-0E31199567F2}" type="slidenum">
              <a:rPr lang="en-US" smtClean="0"/>
              <a:t>‹#›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06DBE-6801-4087-835A-7081D858CD4E}" type="datetimeFigureOut">
              <a:rPr lang="en-US" smtClean="0"/>
              <a:t>8/24/2013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9DAE6E-27AE-4FBB-90DE-0E31199567F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777240" y="0"/>
            <a:ext cx="7543800" cy="304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3276600"/>
            <a:ext cx="7543800" cy="1676400"/>
          </a:xfrm>
        </p:spPr>
        <p:txBody>
          <a:bodyPr anchor="b" anchorCtr="0"/>
          <a:lstStyle>
            <a:lvl1pPr algn="l">
              <a:defRPr sz="5400" b="0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0" y="4953000"/>
            <a:ext cx="6858000" cy="914400"/>
          </a:xfrm>
        </p:spPr>
        <p:txBody>
          <a:bodyPr anchor="t" anchorCtr="0">
            <a:normAutofit/>
          </a:bodyPr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06DBE-6801-4087-835A-7081D858CD4E}" type="datetimeFigureOut">
              <a:rPr lang="en-US" smtClean="0"/>
              <a:t>8/24/2013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9DAE6E-27AE-4FBB-90DE-0E31199567F2}" type="slidenum">
              <a:rPr lang="en-US" smtClean="0"/>
              <a:t>‹#›</a:t>
            </a:fld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2000" y="609601"/>
            <a:ext cx="3657600" cy="376732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609601"/>
            <a:ext cx="3657600" cy="376732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06DBE-6801-4087-835A-7081D858CD4E}" type="datetimeFigureOut">
              <a:rPr lang="en-US" smtClean="0"/>
              <a:t>8/24/2013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9DAE6E-27AE-4FBB-90DE-0E31199567F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58952" y="609600"/>
            <a:ext cx="3657600" cy="6397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58952" y="1329264"/>
            <a:ext cx="3657600" cy="3048000"/>
          </a:xfrm>
        </p:spPr>
        <p:txBody>
          <a:bodyPr anchor="t" anchorCtr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152" y="609600"/>
            <a:ext cx="3657600" cy="6397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1329264"/>
            <a:ext cx="3657600" cy="3048000"/>
          </a:xfrm>
        </p:spPr>
        <p:txBody>
          <a:bodyPr anchor="t" anchorCtr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06DBE-6801-4087-835A-7081D858CD4E}" type="datetimeFigureOut">
              <a:rPr lang="en-US" smtClean="0"/>
              <a:t>8/24/2013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9DAE6E-27AE-4FBB-90DE-0E31199567F2}" type="slidenum">
              <a:rPr lang="en-US" smtClean="0"/>
              <a:t>‹#›</a:t>
            </a:fld>
            <a:endParaRPr lang="en-US"/>
          </a:p>
        </p:txBody>
      </p:sp>
      <p:cxnSp>
        <p:nvCxnSpPr>
          <p:cNvPr id="11" name="Straight Connector 10"/>
          <p:cNvCxnSpPr/>
          <p:nvPr/>
        </p:nvCxnSpPr>
        <p:spPr>
          <a:xfrm>
            <a:off x="758952" y="1249362"/>
            <a:ext cx="36576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4645152" y="1249362"/>
            <a:ext cx="36576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06DBE-6801-4087-835A-7081D858CD4E}" type="datetimeFigureOut">
              <a:rPr lang="en-US" smtClean="0"/>
              <a:t>8/24/2013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9DAE6E-27AE-4FBB-90DE-0E31199567F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06DBE-6801-4087-835A-7081D858CD4E}" type="datetimeFigureOut">
              <a:rPr lang="en-US" smtClean="0"/>
              <a:t>8/24/2013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9DAE6E-27AE-4FBB-90DE-0E31199567F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4572000"/>
            <a:ext cx="6784848" cy="1600200"/>
          </a:xfrm>
        </p:spPr>
        <p:txBody>
          <a:bodyPr anchor="b">
            <a:normAutofit/>
          </a:bodyPr>
          <a:lstStyle>
            <a:lvl1pPr algn="l">
              <a:defRPr sz="54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10866" y="457200"/>
            <a:ext cx="4594934" cy="4114799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2001" y="457200"/>
            <a:ext cx="2673657" cy="4114800"/>
          </a:xfrm>
        </p:spPr>
        <p:txBody>
          <a:bodyPr>
            <a:normAutofit/>
          </a:bodyPr>
          <a:lstStyle>
            <a:lvl1pPr marL="0" indent="0">
              <a:buNone/>
              <a:defRPr sz="21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06DBE-6801-4087-835A-7081D858CD4E}" type="datetimeFigureOut">
              <a:rPr lang="en-US" smtClean="0"/>
              <a:t>8/24/2013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9DAE6E-27AE-4FBB-90DE-0E31199567F2}" type="slidenum">
              <a:rPr lang="en-US" smtClean="0"/>
              <a:t>‹#›</a:t>
            </a:fld>
            <a:endParaRPr lang="en-US"/>
          </a:p>
        </p:txBody>
      </p:sp>
      <p:cxnSp>
        <p:nvCxnSpPr>
          <p:cNvPr id="10" name="Straight Connector 9"/>
          <p:cNvCxnSpPr/>
          <p:nvPr/>
        </p:nvCxnSpPr>
        <p:spPr>
          <a:xfrm rot="5400000">
            <a:off x="1677194" y="2514600"/>
            <a:ext cx="3810000" cy="1588"/>
          </a:xfrm>
          <a:prstGeom prst="line">
            <a:avLst/>
          </a:prstGeom>
          <a:ln>
            <a:solidFill>
              <a:schemeClr val="tx2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06DBE-6801-4087-835A-7081D858CD4E}" type="datetimeFigureOut">
              <a:rPr lang="en-US" smtClean="0"/>
              <a:t>8/24/2013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9DAE6E-27AE-4FBB-90DE-0E31199567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041236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8952" y="4572000"/>
            <a:ext cx="6784848" cy="1600200"/>
          </a:xfrm>
        </p:spPr>
        <p:txBody>
          <a:bodyPr anchor="b">
            <a:normAutofit/>
          </a:bodyPr>
          <a:lstStyle>
            <a:lvl1pPr algn="l">
              <a:defRPr sz="5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777240" y="457200"/>
            <a:ext cx="7543800" cy="2895600"/>
          </a:xfrm>
          <a:ln w="6350">
            <a:solidFill>
              <a:schemeClr val="tx2"/>
            </a:solidFill>
          </a:ln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0392" y="3505200"/>
            <a:ext cx="7391400" cy="804862"/>
          </a:xfrm>
        </p:spPr>
        <p:txBody>
          <a:bodyPr anchor="t" anchorCtr="0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06DBE-6801-4087-835A-7081D858CD4E}" type="datetimeFigureOut">
              <a:rPr lang="en-US" smtClean="0"/>
              <a:t>8/24/2013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9DAE6E-27AE-4FBB-90DE-0E31199567F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685800"/>
            <a:ext cx="7239000" cy="3886200"/>
          </a:xfrm>
        </p:spPr>
        <p:txBody>
          <a:bodyPr vert="eaVert" anchor="t" anchorCtr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06DBE-6801-4087-835A-7081D858CD4E}" type="datetimeFigureOut">
              <a:rPr lang="en-US" smtClean="0"/>
              <a:t>8/24/2013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9DAE6E-27AE-4FBB-90DE-0E31199567F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62000" y="685801"/>
            <a:ext cx="1828800" cy="5410199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90800" y="685801"/>
            <a:ext cx="5715000" cy="4876800"/>
          </a:xfrm>
        </p:spPr>
        <p:txBody>
          <a:bodyPr vert="eaVert" anchor="t" anchorCtr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06DBE-6801-4087-835A-7081D858CD4E}" type="datetimeFigureOut">
              <a:rPr lang="en-US" smtClean="0"/>
              <a:t>8/24/2013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9DAE6E-27AE-4FBB-90DE-0E31199567F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06DBE-6801-4087-835A-7081D858CD4E}" type="datetimeFigureOut">
              <a:rPr lang="en-US" smtClean="0"/>
              <a:t>8/24/2013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9DAE6E-27AE-4FBB-90DE-0E31199567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57929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06DBE-6801-4087-835A-7081D858CD4E}" type="datetimeFigureOut">
              <a:rPr lang="en-US" smtClean="0"/>
              <a:t>8/24/2013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9DAE6E-27AE-4FBB-90DE-0E31199567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11040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06DBE-6801-4087-835A-7081D858CD4E}" type="datetimeFigureOut">
              <a:rPr lang="en-US" smtClean="0"/>
              <a:t>8/24/2013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9DAE6E-27AE-4FBB-90DE-0E31199567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54293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06DBE-6801-4087-835A-7081D858CD4E}" type="datetimeFigureOut">
              <a:rPr lang="en-US" smtClean="0"/>
              <a:t>8/24/2013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9DAE6E-27AE-4FBB-90DE-0E31199567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78791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06DBE-6801-4087-835A-7081D858CD4E}" type="datetimeFigureOut">
              <a:rPr lang="en-US" smtClean="0"/>
              <a:t>8/24/2013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9DAE6E-27AE-4FBB-90DE-0E31199567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31212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06DBE-6801-4087-835A-7081D858CD4E}" type="datetimeFigureOut">
              <a:rPr lang="en-US" smtClean="0"/>
              <a:t>8/24/2013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9DAE6E-27AE-4FBB-90DE-0E31199567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1816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06DBE-6801-4087-835A-7081D858CD4E}" type="datetimeFigureOut">
              <a:rPr lang="en-US" smtClean="0"/>
              <a:t>8/24/2013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9DAE6E-27AE-4FBB-90DE-0E31199567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66849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406DBE-6801-4087-835A-7081D858CD4E}" type="datetimeFigureOut">
              <a:rPr lang="en-US" smtClean="0"/>
              <a:t>8/24/2013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9DAE6E-27AE-4FBB-90DE-0E31199567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43994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0" r:id="rId1"/>
    <p:sldLayoutId id="2147483791" r:id="rId2"/>
    <p:sldLayoutId id="2147483792" r:id="rId3"/>
    <p:sldLayoutId id="2147483793" r:id="rId4"/>
    <p:sldLayoutId id="2147483794" r:id="rId5"/>
    <p:sldLayoutId id="2147483795" r:id="rId6"/>
    <p:sldLayoutId id="2147483796" r:id="rId7"/>
    <p:sldLayoutId id="2147483797" r:id="rId8"/>
    <p:sldLayoutId id="2147483798" r:id="rId9"/>
    <p:sldLayoutId id="2147483799" r:id="rId10"/>
    <p:sldLayoutId id="2147483800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58140" y="-228600"/>
            <a:ext cx="8382000" cy="16002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4102" y="2133600"/>
            <a:ext cx="7543800" cy="3886200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48400" y="6208776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tx2">
                    <a:lumMod val="90000"/>
                    <a:lumOff val="10000"/>
                  </a:schemeClr>
                </a:solidFill>
                <a:latin typeface="+mn-lt"/>
              </a:defRPr>
            </a:lvl1pPr>
          </a:lstStyle>
          <a:p>
            <a:fld id="{1B406DBE-6801-4087-835A-7081D858CD4E}" type="datetimeFigureOut">
              <a:rPr lang="en-US" smtClean="0"/>
              <a:t>8/24/2013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61999" y="6208776"/>
            <a:ext cx="487386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1">
                <a:solidFill>
                  <a:schemeClr val="tx2">
                    <a:lumMod val="90000"/>
                    <a:lumOff val="1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5687568"/>
            <a:ext cx="762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4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defRPr>
            </a:lvl1pPr>
          </a:lstStyle>
          <a:p>
            <a:fld id="{159DAE6E-27AE-4FBB-90DE-0E31199567F2}" type="slidenum">
              <a:rPr lang="en-US" smtClean="0"/>
              <a:t>‹#›</a:t>
            </a:fld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777240" y="0"/>
            <a:ext cx="7543800" cy="381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2" r:id="rId1"/>
    <p:sldLayoutId id="2147483803" r:id="rId2"/>
    <p:sldLayoutId id="2147483804" r:id="rId3"/>
    <p:sldLayoutId id="2147483805" r:id="rId4"/>
    <p:sldLayoutId id="2147483806" r:id="rId5"/>
    <p:sldLayoutId id="2147483807" r:id="rId6"/>
    <p:sldLayoutId id="2147483808" r:id="rId7"/>
    <p:sldLayoutId id="2147483809" r:id="rId8"/>
    <p:sldLayoutId id="2147483810" r:id="rId9"/>
    <p:sldLayoutId id="2147483811" r:id="rId10"/>
    <p:sldLayoutId id="2147483812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8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94360" indent="-27432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6868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64592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1901952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219456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8pPr>
      <a:lvl9pPr marL="246888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18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9.wmf"/><Relationship Id="rId4" Type="http://schemas.openxmlformats.org/officeDocument/2006/relationships/oleObject" Target="../embeddings/oleObject2.bin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18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12.wmf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8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8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18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15.wmf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8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8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slideLayout" Target="../slideLayouts/slideLayout18.xml"/><Relationship Id="rId1" Type="http://schemas.openxmlformats.org/officeDocument/2006/relationships/vmlDrawing" Target="../drawings/vmlDrawing5.vml"/><Relationship Id="rId5" Type="http://schemas.openxmlformats.org/officeDocument/2006/relationships/image" Target="../media/image18.wmf"/><Relationship Id="rId4" Type="http://schemas.openxmlformats.org/officeDocument/2006/relationships/oleObject" Target="../embeddings/oleObject5.bin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8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8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18.xml"/><Relationship Id="rId1" Type="http://schemas.openxmlformats.org/officeDocument/2006/relationships/vmlDrawing" Target="../drawings/vmlDrawing6.vml"/><Relationship Id="rId4" Type="http://schemas.openxmlformats.org/officeDocument/2006/relationships/image" Target="../media/image22.wmf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8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8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7.vml"/><Relationship Id="rId4" Type="http://schemas.openxmlformats.org/officeDocument/2006/relationships/image" Target="../media/image25.wmf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3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3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8.vml"/><Relationship Id="rId4" Type="http://schemas.openxmlformats.org/officeDocument/2006/relationships/image" Target="../media/image28.wmf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8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3.wmf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3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9.vml"/><Relationship Id="rId5" Type="http://schemas.openxmlformats.org/officeDocument/2006/relationships/image" Target="../media/image31.wmf"/><Relationship Id="rId4" Type="http://schemas.openxmlformats.org/officeDocument/2006/relationships/oleObject" Target="../embeddings/oleObject9.bin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10.vml"/><Relationship Id="rId4" Type="http://schemas.openxmlformats.org/officeDocument/2006/relationships/image" Target="../media/image33.wmf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3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13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13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8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11.vml"/><Relationship Id="rId4" Type="http://schemas.openxmlformats.org/officeDocument/2006/relationships/image" Target="../media/image36.wmf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13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2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12.vml"/><Relationship Id="rId4" Type="http://schemas.openxmlformats.org/officeDocument/2006/relationships/image" Target="../media/image38.wmf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13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3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13.vml"/><Relationship Id="rId4" Type="http://schemas.openxmlformats.org/officeDocument/2006/relationships/image" Target="../media/image40.wmf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13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4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14.vml"/><Relationship Id="rId4" Type="http://schemas.openxmlformats.org/officeDocument/2006/relationships/image" Target="../media/image42.wmf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2"/>
          <p:cNvSpPr>
            <a:spLocks noGrp="1"/>
          </p:cNvSpPr>
          <p:nvPr>
            <p:ph type="ctrTitle" idx="4294967295"/>
          </p:nvPr>
        </p:nvSpPr>
        <p:spPr>
          <a:xfrm>
            <a:off x="1752600" y="2130425"/>
            <a:ext cx="7391400" cy="1470025"/>
          </a:xfrm>
        </p:spPr>
        <p:txBody>
          <a:bodyPr/>
          <a:lstStyle/>
          <a:p>
            <a:pPr eaLnBrk="1" hangingPunct="1">
              <a:defRPr/>
            </a:pPr>
            <a:r>
              <a:rPr lang="en-US" dirty="0" smtClean="0"/>
              <a:t>The Internal Processes</a:t>
            </a:r>
          </a:p>
        </p:txBody>
      </p:sp>
      <p:sp>
        <p:nvSpPr>
          <p:cNvPr id="2" name="Subtitle 1"/>
          <p:cNvSpPr>
            <a:spLocks noGrp="1"/>
          </p:cNvSpPr>
          <p:nvPr>
            <p:ph type="subTitle" idx="4294967295"/>
          </p:nvPr>
        </p:nvSpPr>
        <p:spPr>
          <a:xfrm>
            <a:off x="3581400" y="3810000"/>
            <a:ext cx="5334000" cy="1754188"/>
          </a:xfrm>
        </p:spPr>
        <p:txBody>
          <a:bodyPr>
            <a:normAutofit/>
          </a:bodyPr>
          <a:lstStyle/>
          <a:p>
            <a:pPr marL="0" indent="0" algn="ctr" eaLnBrk="1" hangingPunct="1">
              <a:buFont typeface="Wingdings" pitchFamily="2" charset="2"/>
              <a:buNone/>
              <a:defRPr/>
            </a:pPr>
            <a:r>
              <a:rPr lang="en-US" sz="2800" b="1" dirty="0" smtClean="0">
                <a:solidFill>
                  <a:srgbClr val="C00000"/>
                </a:solidFill>
              </a:rPr>
              <a:t>Chapter 14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990600" y="152400"/>
            <a:ext cx="6934200" cy="1143000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Plate Boundaries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4294967295"/>
          </p:nvPr>
        </p:nvSpPr>
        <p:spPr>
          <a:xfrm>
            <a:off x="304800" y="1336866"/>
            <a:ext cx="5029200" cy="4530725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US" b="1" u="sng" dirty="0" smtClean="0"/>
              <a:t>Divergent Boundaries </a:t>
            </a:r>
            <a:r>
              <a:rPr lang="en-US" dirty="0" smtClean="0"/>
              <a:t>– where plates </a:t>
            </a:r>
            <a:r>
              <a:rPr lang="en-US" b="1" u="sng" dirty="0" smtClean="0"/>
              <a:t>stretch apart </a:t>
            </a:r>
          </a:p>
          <a:p>
            <a:pPr lvl="1">
              <a:defRPr/>
            </a:pPr>
            <a:r>
              <a:rPr lang="en-US" sz="2400" b="1" dirty="0" smtClean="0"/>
              <a:t>Ocean divergent boundaries</a:t>
            </a:r>
          </a:p>
          <a:p>
            <a:pPr lvl="2">
              <a:defRPr/>
            </a:pPr>
            <a:r>
              <a:rPr lang="en-US" sz="2400" dirty="0" smtClean="0"/>
              <a:t>Where magma from the asthenosphere pushes up through the cracks in the ocean floor – </a:t>
            </a:r>
            <a:r>
              <a:rPr lang="en-US" sz="2400" b="1" dirty="0" smtClean="0"/>
              <a:t>Mid ocean ridge </a:t>
            </a:r>
          </a:p>
          <a:p>
            <a:pPr lvl="1">
              <a:defRPr/>
            </a:pPr>
            <a:r>
              <a:rPr lang="en-US" sz="2400" b="1" dirty="0" smtClean="0"/>
              <a:t>Continental divergent boundaries</a:t>
            </a:r>
          </a:p>
          <a:p>
            <a:pPr lvl="2">
              <a:defRPr/>
            </a:pPr>
            <a:r>
              <a:rPr lang="en-US" sz="2400" b="1" dirty="0" smtClean="0"/>
              <a:t>Continental rift valleys– East African Rift Valley</a:t>
            </a:r>
          </a:p>
        </p:txBody>
      </p:sp>
      <p:pic>
        <p:nvPicPr>
          <p:cNvPr id="11268" name="Picture 5" descr="http://www.le.ac.uk/geology/art/gl209/lecture3/image44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0" y="1569202"/>
            <a:ext cx="3457575" cy="4066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http://www.le.ac.uk/geology/art/gl209/lecture3/image47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609600"/>
            <a:ext cx="7417242" cy="53139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12291" name="Object 3"/>
          <p:cNvGraphicFramePr>
            <a:graphicFrameLocks noChangeAspect="1"/>
          </p:cNvGraphicFramePr>
          <p:nvPr/>
        </p:nvGraphicFramePr>
        <p:xfrm>
          <a:off x="0" y="6172200"/>
          <a:ext cx="2197100" cy="687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05" name="Package" showAsIcon="1" r:id="rId4" imgW="2215166" imgH="682580" progId="Package">
                  <p:embed/>
                </p:oleObj>
              </mc:Choice>
              <mc:Fallback>
                <p:oleObj name="Package" showAsIcon="1" r:id="rId4" imgW="2215166" imgH="682580" progId="Package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6172200"/>
                        <a:ext cx="2197100" cy="6873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http://www.le.ac.uk/geology/art/gl209/lecture3/image46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0" y="581222"/>
            <a:ext cx="4572000" cy="55061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1143000" y="76200"/>
            <a:ext cx="6934200" cy="1143000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Plate Boundaries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4294967295"/>
          </p:nvPr>
        </p:nvSpPr>
        <p:spPr>
          <a:xfrm>
            <a:off x="1219200" y="685800"/>
            <a:ext cx="6858000" cy="5105400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US" sz="2800" b="1" u="sng" dirty="0" smtClean="0"/>
              <a:t>Convergent Boundaries</a:t>
            </a:r>
            <a:r>
              <a:rPr lang="en-US" sz="2800" dirty="0" smtClean="0"/>
              <a:t>– where plates </a:t>
            </a:r>
            <a:r>
              <a:rPr lang="en-US" sz="2800" b="1" dirty="0" smtClean="0"/>
              <a:t>collide destructive </a:t>
            </a:r>
            <a:r>
              <a:rPr lang="en-US" sz="2800" dirty="0" smtClean="0"/>
              <a:t>boundaries</a:t>
            </a:r>
          </a:p>
          <a:p>
            <a:pPr>
              <a:defRPr/>
            </a:pPr>
            <a:endParaRPr lang="en-US" sz="2800" dirty="0" smtClean="0"/>
          </a:p>
          <a:p>
            <a:pPr lvl="1">
              <a:defRPr/>
            </a:pPr>
            <a:r>
              <a:rPr lang="en-US" sz="2800" dirty="0" smtClean="0"/>
              <a:t>Most </a:t>
            </a:r>
            <a:r>
              <a:rPr lang="en-US" sz="2800" b="1" u="sng" dirty="0" smtClean="0"/>
              <a:t>massive and spectacular of earthly landforms</a:t>
            </a:r>
          </a:p>
          <a:p>
            <a:pPr lvl="2">
              <a:defRPr/>
            </a:pPr>
            <a:r>
              <a:rPr lang="en-US" sz="2800" b="1" dirty="0" smtClean="0"/>
              <a:t>Mountains &amp; volcanoes</a:t>
            </a:r>
          </a:p>
          <a:p>
            <a:pPr lvl="2">
              <a:defRPr/>
            </a:pPr>
            <a:r>
              <a:rPr lang="en-US" sz="2800" b="1" dirty="0" smtClean="0"/>
              <a:t>Deep ocean trenches</a:t>
            </a:r>
          </a:p>
        </p:txBody>
      </p:sp>
      <p:graphicFrame>
        <p:nvGraphicFramePr>
          <p:cNvPr id="14340" name="Object 4"/>
          <p:cNvGraphicFramePr>
            <a:graphicFrameLocks noChangeAspect="1"/>
          </p:cNvGraphicFramePr>
          <p:nvPr/>
        </p:nvGraphicFramePr>
        <p:xfrm>
          <a:off x="0" y="6172200"/>
          <a:ext cx="2311400" cy="687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54" name="Package" showAsIcon="1" r:id="rId3" imgW="2331076" imgH="682580" progId="Package">
                  <p:embed/>
                </p:oleObj>
              </mc:Choice>
              <mc:Fallback>
                <p:oleObj name="Package" showAsIcon="1" r:id="rId3" imgW="2331076" imgH="682580" progId="Package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6172200"/>
                        <a:ext cx="2311400" cy="6873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D:\class\jpg\Fig14-1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609600"/>
            <a:ext cx="7391400" cy="54185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4294967295"/>
          </p:nvPr>
        </p:nvSpPr>
        <p:spPr>
          <a:xfrm>
            <a:off x="685800" y="1447800"/>
            <a:ext cx="7848600" cy="4530725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US" sz="2800" b="1" dirty="0" smtClean="0"/>
              <a:t>Continental crust- always </a:t>
            </a:r>
            <a:r>
              <a:rPr lang="en-US" sz="2800" b="1" u="sng" dirty="0" smtClean="0"/>
              <a:t>overrides</a:t>
            </a:r>
            <a:endParaRPr lang="en-US" sz="2800" b="1" u="sng" dirty="0" smtClean="0"/>
          </a:p>
          <a:p>
            <a:pPr marL="320040" lvl="1" indent="0">
              <a:buNone/>
              <a:defRPr/>
            </a:pPr>
            <a:r>
              <a:rPr lang="en-US" sz="2800" b="1" dirty="0" smtClean="0"/>
              <a:t>Ocean crust</a:t>
            </a:r>
            <a:r>
              <a:rPr lang="en-US" sz="2800" b="1" dirty="0" smtClean="0"/>
              <a:t> </a:t>
            </a:r>
            <a:r>
              <a:rPr lang="en-US" sz="2800" dirty="0" smtClean="0"/>
              <a:t>creating </a:t>
            </a:r>
            <a:r>
              <a:rPr lang="en-US" sz="2800" b="1" u="sng" dirty="0" smtClean="0"/>
              <a:t>ocean trench</a:t>
            </a:r>
          </a:p>
          <a:p>
            <a:pPr>
              <a:defRPr/>
            </a:pPr>
            <a:r>
              <a:rPr lang="en-US" sz="2800" b="1" u="sng" dirty="0" smtClean="0"/>
              <a:t>Earthquakes- volcanoes associated</a:t>
            </a:r>
          </a:p>
          <a:p>
            <a:pPr lvl="1">
              <a:defRPr/>
            </a:pPr>
            <a:r>
              <a:rPr lang="en-US" sz="2800" dirty="0" smtClean="0"/>
              <a:t>Once thought the </a:t>
            </a:r>
            <a:r>
              <a:rPr lang="en-US" sz="2800" b="1" u="sng" dirty="0" smtClean="0"/>
              <a:t>plate melted– new evidence</a:t>
            </a:r>
          </a:p>
          <a:p>
            <a:pPr lvl="1">
              <a:defRPr/>
            </a:pPr>
            <a:r>
              <a:rPr lang="en-US" sz="2800" b="1" dirty="0" smtClean="0"/>
              <a:t>Water from ocean crust lowers the melting point causing it to melt- magma rises to develop volcanoes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 idx="4294967295"/>
          </p:nvPr>
        </p:nvSpPr>
        <p:spPr>
          <a:xfrm>
            <a:off x="381000" y="76200"/>
            <a:ext cx="8382000" cy="1143000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US" dirty="0" smtClean="0"/>
              <a:t>Ocean-continental convergence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drawing showing convergent boundarie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685800"/>
            <a:ext cx="7010400" cy="52393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1295400" y="152400"/>
            <a:ext cx="6934200" cy="1143000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n-US" dirty="0" smtClean="0"/>
              <a:t>Ocean-Ocean </a:t>
            </a:r>
            <a:r>
              <a:rPr lang="en-US" dirty="0" smtClean="0"/>
              <a:t>Convergence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4294967295"/>
          </p:nvPr>
        </p:nvSpPr>
        <p:spPr>
          <a:xfrm>
            <a:off x="762000" y="1676400"/>
            <a:ext cx="7543800" cy="4530725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US" sz="3200" b="1" u="sng" dirty="0" smtClean="0"/>
              <a:t>Convergence between two ocean </a:t>
            </a:r>
            <a:r>
              <a:rPr lang="en-US" sz="3200" b="1" u="sng" dirty="0" smtClean="0"/>
              <a:t>plates</a:t>
            </a:r>
            <a:endParaRPr lang="en-US" sz="3200" u="sng" dirty="0" smtClean="0"/>
          </a:p>
          <a:p>
            <a:pPr>
              <a:defRPr/>
            </a:pPr>
            <a:r>
              <a:rPr lang="en-US" sz="3200" b="1" u="sng" dirty="0" smtClean="0"/>
              <a:t>Creates a volcanic island </a:t>
            </a:r>
            <a:r>
              <a:rPr lang="en-US" sz="3200" b="1" u="sng" dirty="0" smtClean="0"/>
              <a:t>arc</a:t>
            </a:r>
          </a:p>
          <a:p>
            <a:pPr marL="0" indent="0">
              <a:buNone/>
              <a:defRPr/>
            </a:pPr>
            <a:endParaRPr lang="en-US" sz="1400" b="1" u="sng" dirty="0" smtClean="0"/>
          </a:p>
          <a:p>
            <a:pPr lvl="2">
              <a:defRPr/>
            </a:pPr>
            <a:r>
              <a:rPr lang="en-US" sz="3200" b="1" dirty="0" smtClean="0"/>
              <a:t>Aleutian or Mariana Islands, or mature islands like Japan</a:t>
            </a:r>
          </a:p>
        </p:txBody>
      </p:sp>
      <p:graphicFrame>
        <p:nvGraphicFramePr>
          <p:cNvPr id="18436" name="Object 4"/>
          <p:cNvGraphicFramePr>
            <a:graphicFrameLocks noChangeAspect="1"/>
          </p:cNvGraphicFramePr>
          <p:nvPr/>
        </p:nvGraphicFramePr>
        <p:xfrm>
          <a:off x="0" y="6172200"/>
          <a:ext cx="2603500" cy="687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50" name="Package" showAsIcon="1" r:id="rId3" imgW="2627290" imgH="682580" progId="Package">
                  <p:embed/>
                </p:oleObj>
              </mc:Choice>
              <mc:Fallback>
                <p:oleObj name="Package" showAsIcon="1" r:id="rId3" imgW="2627290" imgH="682580" progId="Package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6172200"/>
                        <a:ext cx="2603500" cy="6873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http://www.le.ac.uk/geology/art/gl209/lecture6/image78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696433"/>
            <a:ext cx="7380288" cy="510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838200" y="-37214"/>
            <a:ext cx="7391400" cy="1143000"/>
          </a:xfrm>
        </p:spPr>
        <p:txBody>
          <a:bodyPr/>
          <a:lstStyle/>
          <a:p>
            <a:pPr>
              <a:defRPr/>
            </a:pPr>
            <a:r>
              <a:rPr lang="en-US" sz="3600" dirty="0" smtClean="0"/>
              <a:t>Continental-Continental </a:t>
            </a:r>
            <a:r>
              <a:rPr lang="en-US" sz="3600" dirty="0"/>
              <a:t>C</a:t>
            </a:r>
            <a:r>
              <a:rPr lang="en-US" sz="3600" dirty="0" smtClean="0"/>
              <a:t>onvergence</a:t>
            </a:r>
            <a:endParaRPr lang="en-US" sz="36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4294967295"/>
          </p:nvPr>
        </p:nvSpPr>
        <p:spPr>
          <a:xfrm>
            <a:off x="762000" y="1219200"/>
            <a:ext cx="7467600" cy="4876800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b="1" u="sng" dirty="0" smtClean="0"/>
              <a:t>No subduction—crust is too buoyant</a:t>
            </a:r>
          </a:p>
          <a:p>
            <a:pPr lvl="1">
              <a:defRPr/>
            </a:pPr>
            <a:r>
              <a:rPr lang="en-US" sz="2400" b="1" dirty="0" smtClean="0"/>
              <a:t>Huge mountain ranges</a:t>
            </a:r>
          </a:p>
          <a:p>
            <a:pPr lvl="2">
              <a:defRPr/>
            </a:pPr>
            <a:r>
              <a:rPr lang="en-US" sz="2400" dirty="0" smtClean="0"/>
              <a:t>Alps, Rocky Mountains, Himalayas</a:t>
            </a:r>
          </a:p>
          <a:p>
            <a:pPr lvl="1">
              <a:defRPr/>
            </a:pPr>
            <a:r>
              <a:rPr lang="en-US" sz="2400" b="1" dirty="0" smtClean="0"/>
              <a:t>Volcanoes are rare- but </a:t>
            </a:r>
            <a:r>
              <a:rPr lang="en-US" sz="2400" b="1" dirty="0" smtClean="0"/>
              <a:t>shallow</a:t>
            </a:r>
            <a:endParaRPr lang="en-US" sz="2400" dirty="0"/>
          </a:p>
          <a:p>
            <a:pPr lvl="1">
              <a:defRPr/>
            </a:pPr>
            <a:r>
              <a:rPr lang="en-US" sz="2400" b="1" dirty="0" smtClean="0"/>
              <a:t>Focus </a:t>
            </a:r>
            <a:r>
              <a:rPr lang="en-US" sz="2400" b="1" dirty="0" smtClean="0"/>
              <a:t>earthquakes and regional metamorphism are common</a:t>
            </a:r>
          </a:p>
          <a:p>
            <a:pPr>
              <a:defRPr/>
            </a:pPr>
            <a:r>
              <a:rPr lang="en-US" b="1" u="sng" dirty="0" smtClean="0"/>
              <a:t>Transform Boundaries</a:t>
            </a:r>
          </a:p>
          <a:p>
            <a:pPr lvl="1">
              <a:defRPr/>
            </a:pPr>
            <a:r>
              <a:rPr lang="en-US" sz="2400" b="1" u="sng" dirty="0" smtClean="0"/>
              <a:t>Two plates slip past each other</a:t>
            </a:r>
          </a:p>
          <a:p>
            <a:pPr lvl="1">
              <a:defRPr/>
            </a:pPr>
            <a:r>
              <a:rPr lang="en-US" sz="2400" b="1" u="sng" dirty="0" smtClean="0"/>
              <a:t>Strike-slip fault </a:t>
            </a:r>
          </a:p>
          <a:p>
            <a:pPr lvl="2">
              <a:defRPr/>
            </a:pPr>
            <a:r>
              <a:rPr lang="en-US" sz="2400" b="1" dirty="0" smtClean="0"/>
              <a:t>Conservative boundary-associated with great number of seismic </a:t>
            </a:r>
            <a:r>
              <a:rPr lang="en-US" sz="2400" b="1" dirty="0" smtClean="0"/>
              <a:t>activity</a:t>
            </a:r>
          </a:p>
          <a:p>
            <a:pPr lvl="3">
              <a:defRPr/>
            </a:pPr>
            <a:r>
              <a:rPr lang="en-US" sz="2400" dirty="0" smtClean="0"/>
              <a:t>California great example</a:t>
            </a:r>
            <a:endParaRPr lang="en-US" sz="24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1219200" y="-152400"/>
            <a:ext cx="6934200" cy="1143000"/>
          </a:xfrm>
        </p:spPr>
        <p:txBody>
          <a:bodyPr/>
          <a:lstStyle/>
          <a:p>
            <a:pPr>
              <a:defRPr/>
            </a:pPr>
            <a:r>
              <a:rPr lang="en-US" sz="3600" dirty="0" smtClean="0"/>
              <a:t>Rigid Earth to Plate Tectonics</a:t>
            </a:r>
            <a:endParaRPr lang="en-US" sz="36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4294967295"/>
          </p:nvPr>
        </p:nvSpPr>
        <p:spPr>
          <a:xfrm>
            <a:off x="914400" y="990600"/>
            <a:ext cx="7239000" cy="5064125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US" b="1" dirty="0" smtClean="0"/>
              <a:t>Wegener’s Continental Drift Theory</a:t>
            </a:r>
          </a:p>
          <a:p>
            <a:pPr lvl="1">
              <a:defRPr/>
            </a:pPr>
            <a:r>
              <a:rPr lang="en-US" b="1" dirty="0" smtClean="0"/>
              <a:t>Developed during the 1910’s and 1920’s</a:t>
            </a:r>
          </a:p>
          <a:p>
            <a:pPr lvl="1">
              <a:defRPr/>
            </a:pPr>
            <a:r>
              <a:rPr lang="en-US" dirty="0" smtClean="0"/>
              <a:t>Supported by the </a:t>
            </a:r>
            <a:r>
              <a:rPr lang="en-US" b="1" u="sng" dirty="0" smtClean="0"/>
              <a:t>jig-saw puzzle way South America and Africa went together</a:t>
            </a:r>
          </a:p>
          <a:p>
            <a:pPr lvl="1">
              <a:defRPr/>
            </a:pPr>
            <a:r>
              <a:rPr lang="en-US" b="1" u="sng" dirty="0" smtClean="0"/>
              <a:t>Mountain belts of Greenland, Scandinavia, British Islands and the Appalachian Mountains all match up</a:t>
            </a:r>
          </a:p>
          <a:p>
            <a:pPr lvl="1">
              <a:defRPr/>
            </a:pPr>
            <a:r>
              <a:rPr lang="en-US" b="1" u="sng" dirty="0" smtClean="0"/>
              <a:t>Dinosaur species in Africa and South America matched up</a:t>
            </a:r>
          </a:p>
          <a:p>
            <a:pPr lvl="1">
              <a:defRPr/>
            </a:pPr>
            <a:r>
              <a:rPr lang="en-US" b="1" u="sng" dirty="0" smtClean="0"/>
              <a:t>Plant Fossils matched in Africa and South America, where seeds would not be able to cross the ocean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http://pubs.usgs.gov/gip/dynamic/graphics/FigS11-1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4600" y="685799"/>
            <a:ext cx="4114800" cy="5493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D:\class\jpg\Fig14-1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00" y="1174750"/>
            <a:ext cx="9017000" cy="450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22531" name="Object 3"/>
          <p:cNvGraphicFramePr>
            <a:graphicFrameLocks noChangeAspect="1"/>
          </p:cNvGraphicFramePr>
          <p:nvPr/>
        </p:nvGraphicFramePr>
        <p:xfrm>
          <a:off x="0" y="6172200"/>
          <a:ext cx="2070100" cy="687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44" name="Package" showAsIcon="1" r:id="rId4" imgW="2086377" imgH="682580" progId="Package">
                  <p:embed/>
                </p:oleObj>
              </mc:Choice>
              <mc:Fallback>
                <p:oleObj name="Package" showAsIcon="1" r:id="rId4" imgW="2086377" imgH="682580" progId="Package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6172200"/>
                        <a:ext cx="2070100" cy="6873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1143000" y="-228600"/>
            <a:ext cx="6934200" cy="1143000"/>
          </a:xfrm>
        </p:spPr>
        <p:txBody>
          <a:bodyPr/>
          <a:lstStyle/>
          <a:p>
            <a:pPr>
              <a:defRPr/>
            </a:pPr>
            <a:r>
              <a:rPr lang="en-US" sz="3600" dirty="0" smtClean="0"/>
              <a:t>Assembly &amp; Breakup of Pangaea</a:t>
            </a:r>
            <a:endParaRPr lang="en-US" sz="36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4294967295"/>
          </p:nvPr>
        </p:nvSpPr>
        <p:spPr>
          <a:xfrm>
            <a:off x="381000" y="838200"/>
            <a:ext cx="8686800" cy="5334000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US" sz="2400" b="1" dirty="0" smtClean="0"/>
              <a:t>Summary of the time line</a:t>
            </a:r>
          </a:p>
          <a:p>
            <a:pPr lvl="1">
              <a:defRPr/>
            </a:pPr>
            <a:r>
              <a:rPr lang="en-US" sz="2400" b="1" u="sng" dirty="0" smtClean="0"/>
              <a:t>450 million years </a:t>
            </a:r>
            <a:r>
              <a:rPr lang="en-US" sz="2400" dirty="0" smtClean="0"/>
              <a:t>– </a:t>
            </a:r>
            <a:r>
              <a:rPr lang="en-US" sz="2400" b="1" u="sng" dirty="0" smtClean="0"/>
              <a:t>5 continents</a:t>
            </a:r>
            <a:r>
              <a:rPr lang="en-US" sz="2400" dirty="0" smtClean="0"/>
              <a:t>- merged together to form </a:t>
            </a:r>
            <a:r>
              <a:rPr lang="en-US" sz="2400" b="1" u="sng" dirty="0" smtClean="0"/>
              <a:t>Pangaea</a:t>
            </a:r>
          </a:p>
          <a:p>
            <a:pPr lvl="1">
              <a:defRPr/>
            </a:pPr>
            <a:r>
              <a:rPr lang="en-US" sz="2400" b="1" dirty="0" smtClean="0"/>
              <a:t>Next </a:t>
            </a:r>
            <a:r>
              <a:rPr lang="en-US" sz="2400" b="1" u="sng" dirty="0" smtClean="0"/>
              <a:t>200 million years</a:t>
            </a:r>
            <a:r>
              <a:rPr lang="en-US" sz="2400" b="1" dirty="0" smtClean="0"/>
              <a:t>; </a:t>
            </a:r>
            <a:r>
              <a:rPr lang="en-US" sz="2400" b="1" u="sng" dirty="0" smtClean="0"/>
              <a:t>one continent</a:t>
            </a:r>
          </a:p>
          <a:p>
            <a:pPr lvl="1">
              <a:defRPr/>
            </a:pPr>
            <a:r>
              <a:rPr lang="en-US" sz="2400" b="1" u="sng" dirty="0" smtClean="0"/>
              <a:t>200 million years </a:t>
            </a:r>
            <a:r>
              <a:rPr lang="en-US" sz="2400" dirty="0" smtClean="0"/>
              <a:t>– </a:t>
            </a:r>
            <a:r>
              <a:rPr lang="en-US" sz="2400" b="1" dirty="0" smtClean="0"/>
              <a:t>Pangaea starts to break up</a:t>
            </a:r>
            <a:r>
              <a:rPr lang="en-US" sz="2400" dirty="0" smtClean="0"/>
              <a:t>– </a:t>
            </a:r>
            <a:r>
              <a:rPr lang="en-US" sz="2400" b="1" dirty="0" smtClean="0"/>
              <a:t>Laurasia/Gondwanaland</a:t>
            </a:r>
            <a:r>
              <a:rPr lang="en-US" sz="2400" dirty="0" smtClean="0"/>
              <a:t>- then to even smaller pieces</a:t>
            </a:r>
          </a:p>
          <a:p>
            <a:pPr lvl="1">
              <a:defRPr/>
            </a:pPr>
            <a:r>
              <a:rPr lang="en-US" sz="2400" b="1" u="sng" dirty="0" smtClean="0"/>
              <a:t>135 million years</a:t>
            </a:r>
            <a:r>
              <a:rPr lang="en-US" sz="2400" u="sng" dirty="0" smtClean="0"/>
              <a:t> -- </a:t>
            </a:r>
            <a:r>
              <a:rPr lang="en-US" sz="2400" dirty="0" smtClean="0"/>
              <a:t>North and South Atlantic </a:t>
            </a:r>
            <a:r>
              <a:rPr lang="en-US" sz="2400" dirty="0" smtClean="0"/>
              <a:t>Oceans </a:t>
            </a:r>
            <a:r>
              <a:rPr lang="en-US" sz="2400" dirty="0" smtClean="0"/>
              <a:t>begin to open, separating South America and Africa, Mediterranean Sea began to close as Africa began to rotate northward toward Asia</a:t>
            </a:r>
          </a:p>
          <a:p>
            <a:pPr lvl="1">
              <a:defRPr/>
            </a:pPr>
            <a:r>
              <a:rPr lang="en-US" sz="2400" b="1" u="sng" dirty="0" smtClean="0"/>
              <a:t>65 million years --</a:t>
            </a:r>
            <a:r>
              <a:rPr lang="en-US" sz="2400" dirty="0" smtClean="0"/>
              <a:t>North and South Atlantic Oceans joined; South America was new Continent and moving westward, </a:t>
            </a:r>
            <a:r>
              <a:rPr lang="en-US" sz="2400" dirty="0" smtClean="0"/>
              <a:t>Andes </a:t>
            </a:r>
            <a:r>
              <a:rPr lang="en-US" sz="2400" dirty="0" smtClean="0"/>
              <a:t>growing, as </a:t>
            </a:r>
            <a:r>
              <a:rPr lang="en-US" sz="2400" dirty="0" smtClean="0"/>
              <a:t>South </a:t>
            </a:r>
            <a:r>
              <a:rPr lang="en-US" sz="2400" dirty="0" smtClean="0"/>
              <a:t>America </a:t>
            </a:r>
            <a:r>
              <a:rPr lang="en-US" sz="2400" dirty="0" smtClean="0"/>
              <a:t>overrides </a:t>
            </a:r>
            <a:r>
              <a:rPr lang="en-US" sz="2400" dirty="0" smtClean="0"/>
              <a:t>the Pacific Plate.  Rockies were rising but not the Sierras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1" descr="D:\class\jpg\Fig14-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583019"/>
            <a:ext cx="7405687" cy="480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775486" y="5623701"/>
            <a:ext cx="768351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Pangaea begins to break apart into present continents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http://www.math.montana.edu/~nmp/materials/ess/geosphere/inter/activities/exploration/5globes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9800" y="609601"/>
            <a:ext cx="4724400" cy="525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4294967295"/>
          </p:nvPr>
        </p:nvSpPr>
        <p:spPr>
          <a:xfrm>
            <a:off x="762000" y="1143000"/>
            <a:ext cx="8153400" cy="4987925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US" sz="2800" b="1" u="sng" dirty="0" smtClean="0"/>
              <a:t>“Today” </a:t>
            </a:r>
            <a:r>
              <a:rPr lang="en-US" sz="2800" dirty="0" smtClean="0"/>
              <a:t>South America connected to North America</a:t>
            </a:r>
          </a:p>
          <a:p>
            <a:pPr>
              <a:defRPr/>
            </a:pPr>
            <a:r>
              <a:rPr lang="en-US" sz="2800" dirty="0" smtClean="0"/>
              <a:t>North America separated from Europe</a:t>
            </a:r>
          </a:p>
          <a:p>
            <a:pPr>
              <a:defRPr/>
            </a:pPr>
            <a:r>
              <a:rPr lang="en-US" sz="2800" dirty="0" smtClean="0"/>
              <a:t>Europe, Australia has split from Antarctica</a:t>
            </a:r>
          </a:p>
          <a:p>
            <a:pPr>
              <a:defRPr/>
            </a:pPr>
            <a:r>
              <a:rPr lang="en-US" sz="2800" dirty="0" smtClean="0"/>
              <a:t>India collided with Eurasia-thrusting up the Himalayas</a:t>
            </a:r>
          </a:p>
          <a:p>
            <a:pPr>
              <a:defRPr/>
            </a:pPr>
            <a:r>
              <a:rPr lang="en-US" sz="2800" dirty="0" smtClean="0"/>
              <a:t>All continents are still in motion except for Antarctica</a:t>
            </a:r>
          </a:p>
          <a:p>
            <a:pPr>
              <a:defRPr/>
            </a:pPr>
            <a:r>
              <a:rPr lang="en-US" sz="2800" dirty="0" smtClean="0"/>
              <a:t>Africa is splitting along Great Rift Valley rotating counterclockwise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 idx="4294967295"/>
          </p:nvPr>
        </p:nvSpPr>
        <p:spPr>
          <a:xfrm>
            <a:off x="1371600" y="0"/>
            <a:ext cx="6934200" cy="1143000"/>
          </a:xfrm>
        </p:spPr>
        <p:txBody>
          <a:bodyPr/>
          <a:lstStyle/>
          <a:p>
            <a:pPr>
              <a:defRPr/>
            </a:pPr>
            <a:r>
              <a:rPr lang="en-US" sz="3600" dirty="0" smtClean="0"/>
              <a:t>Assembly &amp; Breakup of Pangaea</a:t>
            </a:r>
            <a:endParaRPr lang="en-US" sz="3600" dirty="0"/>
          </a:p>
        </p:txBody>
      </p:sp>
      <p:graphicFrame>
        <p:nvGraphicFramePr>
          <p:cNvPr id="26628" name="Object 4"/>
          <p:cNvGraphicFramePr>
            <a:graphicFrameLocks noChangeAspect="1"/>
          </p:cNvGraphicFramePr>
          <p:nvPr/>
        </p:nvGraphicFramePr>
        <p:xfrm>
          <a:off x="0" y="6019800"/>
          <a:ext cx="2235200" cy="687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642" name="Package" showAsIcon="1" r:id="rId3" imgW="2253803" imgH="682580" progId="Package">
                  <p:embed/>
                </p:oleObj>
              </mc:Choice>
              <mc:Fallback>
                <p:oleObj name="Package" showAsIcon="1" r:id="rId3" imgW="2253803" imgH="682580" progId="Package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6019800"/>
                        <a:ext cx="2235200" cy="6873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http://apollo.lsc.vsc.edu/classes/met130/notes/chapter16/graphics/plate_tectonic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753143"/>
            <a:ext cx="8839200" cy="4866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1143000" y="-76200"/>
            <a:ext cx="6934200" cy="1143000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Future of the continents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4294967295"/>
          </p:nvPr>
        </p:nvSpPr>
        <p:spPr>
          <a:xfrm>
            <a:off x="762000" y="1066800"/>
            <a:ext cx="7543800" cy="5064125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US" sz="2600" b="1" u="sng" dirty="0" smtClean="0"/>
              <a:t>50 million years from now</a:t>
            </a:r>
          </a:p>
          <a:p>
            <a:pPr lvl="1">
              <a:defRPr/>
            </a:pPr>
            <a:r>
              <a:rPr lang="en-US" sz="2600" dirty="0" smtClean="0"/>
              <a:t>Australia will straddle the equator is huge tropical island</a:t>
            </a:r>
          </a:p>
          <a:p>
            <a:pPr lvl="1">
              <a:defRPr/>
            </a:pPr>
            <a:r>
              <a:rPr lang="en-US" sz="2600" dirty="0" smtClean="0"/>
              <a:t>Africa may pinch the Mediterranean shut</a:t>
            </a:r>
          </a:p>
          <a:p>
            <a:pPr lvl="1">
              <a:defRPr/>
            </a:pPr>
            <a:r>
              <a:rPr lang="en-US" sz="2600" dirty="0" smtClean="0"/>
              <a:t>East Africa becomes large island like Madagascar</a:t>
            </a:r>
          </a:p>
          <a:p>
            <a:pPr lvl="1">
              <a:defRPr/>
            </a:pPr>
            <a:r>
              <a:rPr lang="en-US" sz="2600" dirty="0" smtClean="0"/>
              <a:t>The Atlantic will widen while the Pacific will shrink</a:t>
            </a:r>
          </a:p>
          <a:p>
            <a:pPr lvl="1">
              <a:defRPr/>
            </a:pPr>
            <a:r>
              <a:rPr lang="en-US" sz="2600" dirty="0" smtClean="0"/>
              <a:t>Southern California, now a chilly island will pass San Francisco heading for its ultimate destination in the Aleutian Trench of the Gulf of Alaska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1066800" y="152400"/>
            <a:ext cx="6934200" cy="1143000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Pacific Ring of Fire</a:t>
            </a:r>
          </a:p>
        </p:txBody>
      </p:sp>
      <p:sp>
        <p:nvSpPr>
          <p:cNvPr id="19461" name="Rectangle 5"/>
          <p:cNvSpPr>
            <a:spLocks noGrp="1" noChangeArrowheads="1"/>
          </p:cNvSpPr>
          <p:nvPr>
            <p:ph type="body" idx="4294967295"/>
          </p:nvPr>
        </p:nvSpPr>
        <p:spPr>
          <a:xfrm>
            <a:off x="609600" y="1295400"/>
            <a:ext cx="7772400" cy="4530725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US" sz="3200" b="1" u="sng" dirty="0" smtClean="0"/>
              <a:t>Ring of active volcanoes surrounding the Pacific </a:t>
            </a:r>
            <a:r>
              <a:rPr lang="en-US" sz="3200" b="1" u="sng" dirty="0" smtClean="0"/>
              <a:t>Ocean</a:t>
            </a:r>
          </a:p>
          <a:p>
            <a:pPr>
              <a:defRPr/>
            </a:pPr>
            <a:endParaRPr lang="en-US" sz="1400" b="1" dirty="0" smtClean="0"/>
          </a:p>
          <a:p>
            <a:pPr>
              <a:defRPr/>
            </a:pPr>
            <a:r>
              <a:rPr lang="en-US" sz="3200" b="1" dirty="0" smtClean="0"/>
              <a:t>Found primarily along the subduction zones of the Pacific Basin plate </a:t>
            </a:r>
            <a:r>
              <a:rPr lang="en-US" sz="3200" b="1" dirty="0" smtClean="0"/>
              <a:t>boundaries</a:t>
            </a:r>
          </a:p>
          <a:p>
            <a:pPr>
              <a:defRPr/>
            </a:pPr>
            <a:endParaRPr lang="en-US" sz="2000" b="1" dirty="0" smtClean="0"/>
          </a:p>
          <a:p>
            <a:pPr>
              <a:defRPr/>
            </a:pPr>
            <a:r>
              <a:rPr lang="en-US" sz="3200" b="1" dirty="0" smtClean="0"/>
              <a:t>Some segments along the transform and divergent plate boundaries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 descr="http://share1.esd105.wednet.edu/bishopcj/AU/essimages/ring_of_fire_red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600" y="457200"/>
            <a:ext cx="7162800" cy="55633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://www.scarborough.k12.me.us/wis/teachers/dtewhey/webquest/nature/images/pangaea%20fitting%20together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8800" y="457200"/>
            <a:ext cx="5500467" cy="5594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title"/>
          </p:nvPr>
        </p:nvSpPr>
        <p:spPr>
          <a:xfrm>
            <a:off x="762000" y="381000"/>
            <a:ext cx="7924800" cy="1143000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n-US" sz="4000" dirty="0" smtClean="0"/>
              <a:t>Additions to the Basic Plate Tectonic Theory</a:t>
            </a:r>
          </a:p>
        </p:txBody>
      </p:sp>
      <p:sp>
        <p:nvSpPr>
          <p:cNvPr id="3481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524000"/>
            <a:ext cx="8229600" cy="4606925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  <a:defRPr/>
            </a:pPr>
            <a:r>
              <a:rPr lang="en-US" sz="2800" b="1" dirty="0" smtClean="0"/>
              <a:t>Mantle Plumes</a:t>
            </a:r>
          </a:p>
          <a:p>
            <a:pPr lvl="1">
              <a:lnSpc>
                <a:spcPct val="90000"/>
              </a:lnSpc>
              <a:defRPr/>
            </a:pPr>
            <a:r>
              <a:rPr lang="en-US" sz="2600" dirty="0" smtClean="0"/>
              <a:t>Spots of volcanic activity caused by a thin Earth’s crust allowing the magma to move to the surface</a:t>
            </a:r>
          </a:p>
          <a:p>
            <a:pPr lvl="1">
              <a:lnSpc>
                <a:spcPct val="90000"/>
              </a:lnSpc>
              <a:defRPr/>
            </a:pPr>
            <a:r>
              <a:rPr lang="en-US" sz="2600" dirty="0" smtClean="0"/>
              <a:t>These are called </a:t>
            </a:r>
            <a:r>
              <a:rPr lang="en-US" sz="2600" b="1" dirty="0" smtClean="0"/>
              <a:t>Mantle Plumes or Hot Spots</a:t>
            </a:r>
          </a:p>
          <a:p>
            <a:pPr lvl="1">
              <a:lnSpc>
                <a:spcPct val="90000"/>
              </a:lnSpc>
              <a:defRPr/>
            </a:pPr>
            <a:r>
              <a:rPr lang="en-US" sz="2600" b="1" dirty="0" smtClean="0"/>
              <a:t>Hawaii and Yellowstone are known Hot Spots</a:t>
            </a:r>
          </a:p>
          <a:p>
            <a:pPr lvl="1">
              <a:lnSpc>
                <a:spcPct val="90000"/>
              </a:lnSpc>
              <a:defRPr/>
            </a:pPr>
            <a:r>
              <a:rPr lang="en-US" sz="2600" dirty="0" smtClean="0"/>
              <a:t>As the plate moves across the Hot Spot, a </a:t>
            </a:r>
            <a:r>
              <a:rPr lang="en-US" sz="2600" b="1" dirty="0" smtClean="0"/>
              <a:t>hot spot trail is left, such as the Hawaiian Islands</a:t>
            </a:r>
          </a:p>
          <a:p>
            <a:pPr lvl="1">
              <a:lnSpc>
                <a:spcPct val="90000"/>
              </a:lnSpc>
              <a:defRPr/>
            </a:pPr>
            <a:r>
              <a:rPr lang="en-US" sz="2600" b="1" dirty="0" smtClean="0"/>
              <a:t>Mantle plumes help to explain volcanic activity in the middle of plates and help to distinguish the direction of the plate’s movement</a:t>
            </a:r>
            <a:r>
              <a:rPr lang="en-US" sz="2600" dirty="0" smtClean="0"/>
              <a:t>.</a:t>
            </a:r>
          </a:p>
        </p:txBody>
      </p:sp>
      <p:graphicFrame>
        <p:nvGraphicFramePr>
          <p:cNvPr id="31748" name="Object 4"/>
          <p:cNvGraphicFramePr>
            <a:graphicFrameLocks noChangeAspect="1"/>
          </p:cNvGraphicFramePr>
          <p:nvPr/>
        </p:nvGraphicFramePr>
        <p:xfrm>
          <a:off x="0" y="6172200"/>
          <a:ext cx="1803400" cy="687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762" name="Package" showAsIcon="1" r:id="rId3" imgW="1815921" imgH="682580" progId="Package">
                  <p:embed/>
                </p:oleObj>
              </mc:Choice>
              <mc:Fallback>
                <p:oleObj name="Package" showAsIcon="1" r:id="rId3" imgW="1815921" imgH="682580" progId="Package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6172200"/>
                        <a:ext cx="1803400" cy="6873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4" descr="http://share1.esd105.wednet.edu/bishopcj/AU/essimages/pacific_hotspots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600" y="838200"/>
            <a:ext cx="5867400" cy="51861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-457200"/>
            <a:ext cx="9144000" cy="1600200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US" sz="3600" dirty="0" smtClean="0"/>
              <a:t>Additions to the Basic Plate </a:t>
            </a:r>
            <a:r>
              <a:rPr lang="en-US" sz="3600" dirty="0" smtClean="0"/>
              <a:t>Tectonic Theory</a:t>
            </a:r>
            <a:endParaRPr lang="en-US" sz="3600" dirty="0" smtClean="0"/>
          </a:p>
        </p:txBody>
      </p:sp>
      <p:sp>
        <p:nvSpPr>
          <p:cNvPr id="37891" name="Rectangle 3"/>
          <p:cNvSpPr>
            <a:spLocks noGrp="1" noChangeArrowheads="1"/>
          </p:cNvSpPr>
          <p:nvPr>
            <p:ph idx="1"/>
          </p:nvPr>
        </p:nvSpPr>
        <p:spPr>
          <a:xfrm>
            <a:off x="533400" y="1447800"/>
            <a:ext cx="8153400" cy="4648200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sz="2800" b="1" u="sng" dirty="0" smtClean="0"/>
              <a:t>Accreted Terranes </a:t>
            </a:r>
          </a:p>
          <a:p>
            <a:pPr lvl="1">
              <a:defRPr/>
            </a:pPr>
            <a:r>
              <a:rPr lang="en-US" sz="2800" dirty="0" smtClean="0"/>
              <a:t>A </a:t>
            </a:r>
            <a:r>
              <a:rPr lang="en-US" sz="2800" b="1" u="sng" dirty="0" smtClean="0"/>
              <a:t>terrane</a:t>
            </a:r>
            <a:r>
              <a:rPr lang="en-US" sz="2800" dirty="0" smtClean="0"/>
              <a:t> is a </a:t>
            </a:r>
            <a:r>
              <a:rPr lang="en-US" sz="2800" b="1" u="sng" dirty="0" smtClean="0"/>
              <a:t>small-to-medium mass of lithosphere</a:t>
            </a:r>
            <a:r>
              <a:rPr lang="en-US" sz="2800" dirty="0" smtClean="0"/>
              <a:t> that may have been carried a long distance by a drifting plate that eventually converges with another plate</a:t>
            </a:r>
          </a:p>
          <a:p>
            <a:pPr lvl="1">
              <a:defRPr/>
            </a:pPr>
            <a:r>
              <a:rPr lang="en-US" sz="2800" b="1" dirty="0" smtClean="0"/>
              <a:t>A terrane </a:t>
            </a:r>
            <a:r>
              <a:rPr lang="en-US" sz="2800" dirty="0" smtClean="0"/>
              <a:t>that is </a:t>
            </a:r>
            <a:r>
              <a:rPr lang="en-US" sz="2800" b="1" dirty="0" smtClean="0"/>
              <a:t>too buoyant </a:t>
            </a:r>
            <a:r>
              <a:rPr lang="en-US" sz="2800" dirty="0" smtClean="0"/>
              <a:t>to be </a:t>
            </a:r>
            <a:r>
              <a:rPr lang="en-US" sz="2800" b="1" dirty="0" smtClean="0"/>
              <a:t>subducted</a:t>
            </a:r>
            <a:r>
              <a:rPr lang="en-US" sz="2800" dirty="0" smtClean="0"/>
              <a:t> in the collision, </a:t>
            </a:r>
            <a:r>
              <a:rPr lang="en-US" sz="2800" b="1" dirty="0" smtClean="0"/>
              <a:t>but is fused and fragmented</a:t>
            </a:r>
            <a:r>
              <a:rPr lang="en-US" sz="2800" dirty="0" smtClean="0"/>
              <a:t> in the </a:t>
            </a:r>
            <a:r>
              <a:rPr lang="en-US" sz="2800" b="1" dirty="0" smtClean="0"/>
              <a:t>process is said to be accreted</a:t>
            </a:r>
            <a:r>
              <a:rPr lang="en-US" sz="2800" dirty="0" smtClean="0"/>
              <a:t>.</a:t>
            </a:r>
          </a:p>
          <a:p>
            <a:pPr lvl="1">
              <a:defRPr/>
            </a:pPr>
            <a:r>
              <a:rPr lang="en-US" sz="2800" b="1" u="sng" dirty="0" smtClean="0"/>
              <a:t>Terranes are distinctive geologically, the rock is different from the Plate they are </a:t>
            </a:r>
            <a:r>
              <a:rPr lang="en-US" sz="2800" b="1" u="sng" dirty="0" smtClean="0"/>
              <a:t>accreted </a:t>
            </a:r>
            <a:r>
              <a:rPr lang="en-US" sz="2800" b="1" u="sng" dirty="0" smtClean="0"/>
              <a:t>to</a:t>
            </a:r>
            <a:r>
              <a:rPr lang="en-US" sz="2800" dirty="0" smtClean="0"/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ChangeArrowheads="1"/>
          </p:cNvSpPr>
          <p:nvPr>
            <p:ph type="title"/>
          </p:nvPr>
        </p:nvSpPr>
        <p:spPr>
          <a:xfrm>
            <a:off x="228600" y="-304800"/>
            <a:ext cx="8382000" cy="1600200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Vulcanism</a:t>
            </a:r>
          </a:p>
        </p:txBody>
      </p:sp>
      <p:sp>
        <p:nvSpPr>
          <p:cNvPr id="40963" name="Rectangle 3"/>
          <p:cNvSpPr>
            <a:spLocks noGrp="1" noChangeArrowheads="1"/>
          </p:cNvSpPr>
          <p:nvPr>
            <p:ph idx="1"/>
          </p:nvPr>
        </p:nvSpPr>
        <p:spPr>
          <a:xfrm>
            <a:off x="609600" y="1524000"/>
            <a:ext cx="8153400" cy="4572000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sz="2800" b="1" dirty="0" smtClean="0"/>
              <a:t>General term that refers to all phenomena connected with the origin and movement of molten rock</a:t>
            </a:r>
          </a:p>
          <a:p>
            <a:pPr lvl="1">
              <a:defRPr/>
            </a:pPr>
            <a:r>
              <a:rPr lang="en-US" sz="2800" b="1" dirty="0" smtClean="0"/>
              <a:t>Two </a:t>
            </a:r>
            <a:r>
              <a:rPr lang="en-US" sz="2800" b="1" dirty="0" smtClean="0"/>
              <a:t>categories–Plutonic </a:t>
            </a:r>
            <a:r>
              <a:rPr lang="en-US" sz="2800" b="1" dirty="0" smtClean="0"/>
              <a:t>Activities </a:t>
            </a:r>
            <a:r>
              <a:rPr lang="en-US" sz="2800" dirty="0" smtClean="0"/>
              <a:t>(below the surface of the crust)</a:t>
            </a:r>
          </a:p>
          <a:p>
            <a:pPr lvl="3">
              <a:defRPr/>
            </a:pPr>
            <a:r>
              <a:rPr lang="en-US" sz="2800" b="1" u="sng" dirty="0" smtClean="0"/>
              <a:t>Volcanism – extrusive</a:t>
            </a:r>
          </a:p>
          <a:p>
            <a:pPr lvl="3">
              <a:defRPr/>
            </a:pPr>
            <a:r>
              <a:rPr lang="en-US" sz="2800" b="1" u="sng" dirty="0" smtClean="0"/>
              <a:t>Intrusive </a:t>
            </a:r>
            <a:r>
              <a:rPr lang="en-US" sz="2800" b="1" u="sng" dirty="0" smtClean="0"/>
              <a:t>volcanism </a:t>
            </a:r>
            <a:r>
              <a:rPr lang="en-US" sz="2800" b="1" u="sng" dirty="0" smtClean="0"/>
              <a:t>(shallow)</a:t>
            </a:r>
          </a:p>
          <a:p>
            <a:pPr lvl="4">
              <a:defRPr/>
            </a:pPr>
            <a:r>
              <a:rPr lang="en-US" sz="2800" b="1" u="sng" dirty="0" smtClean="0"/>
              <a:t>Plutonic (intrusive, very deep)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 descr="Landforms associated with volcanism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219200"/>
            <a:ext cx="7721021" cy="434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sz="4800" dirty="0" smtClean="0"/>
              <a:t>Volcanism</a:t>
            </a:r>
          </a:p>
        </p:txBody>
      </p:sp>
      <p:sp>
        <p:nvSpPr>
          <p:cNvPr id="44035" name="Rectangle 3"/>
          <p:cNvSpPr>
            <a:spLocks noGrp="1" noChangeArrowheads="1"/>
          </p:cNvSpPr>
          <p:nvPr>
            <p:ph idx="1"/>
          </p:nvPr>
        </p:nvSpPr>
        <p:spPr>
          <a:xfrm>
            <a:off x="762000" y="1676400"/>
            <a:ext cx="7543800" cy="4724400"/>
          </a:xfrm>
        </p:spPr>
        <p:txBody>
          <a:bodyPr>
            <a:noAutofit/>
          </a:bodyPr>
          <a:lstStyle/>
          <a:p>
            <a:pPr>
              <a:lnSpc>
                <a:spcPct val="80000"/>
              </a:lnSpc>
              <a:defRPr/>
            </a:pPr>
            <a:r>
              <a:rPr lang="en-US" b="1" u="sng" dirty="0" smtClean="0"/>
              <a:t>Magma </a:t>
            </a:r>
          </a:p>
          <a:p>
            <a:pPr lvl="1">
              <a:lnSpc>
                <a:spcPct val="80000"/>
              </a:lnSpc>
              <a:defRPr/>
            </a:pPr>
            <a:r>
              <a:rPr lang="en-US" sz="2400" b="1" dirty="0" smtClean="0"/>
              <a:t>Molten mineral material below the surface </a:t>
            </a:r>
            <a:r>
              <a:rPr lang="en-US" sz="2400" dirty="0" smtClean="0"/>
              <a:t>– </a:t>
            </a:r>
            <a:endParaRPr lang="en-US" sz="2400" dirty="0" smtClean="0"/>
          </a:p>
          <a:p>
            <a:pPr lvl="1">
              <a:lnSpc>
                <a:spcPct val="80000"/>
              </a:lnSpc>
              <a:defRPr/>
            </a:pPr>
            <a:r>
              <a:rPr lang="en-US" sz="2400" b="1" dirty="0" smtClean="0"/>
              <a:t>Lava</a:t>
            </a:r>
            <a:r>
              <a:rPr lang="en-US" sz="2400" dirty="0" smtClean="0"/>
              <a:t> </a:t>
            </a:r>
            <a:r>
              <a:rPr lang="en-US" sz="2400" b="1" dirty="0" smtClean="0"/>
              <a:t>when extruded to the surface</a:t>
            </a:r>
            <a:r>
              <a:rPr lang="en-US" sz="2400" dirty="0" smtClean="0"/>
              <a:t>.</a:t>
            </a:r>
          </a:p>
          <a:p>
            <a:pPr lvl="1">
              <a:lnSpc>
                <a:spcPct val="80000"/>
              </a:lnSpc>
              <a:defRPr/>
            </a:pPr>
            <a:r>
              <a:rPr lang="en-US" sz="2400" b="1" dirty="0" smtClean="0"/>
              <a:t>Explosive</a:t>
            </a:r>
            <a:r>
              <a:rPr lang="en-US" sz="2400" dirty="0" smtClean="0"/>
              <a:t> </a:t>
            </a:r>
            <a:r>
              <a:rPr lang="en-US" sz="2400" b="1" dirty="0" smtClean="0"/>
              <a:t>material is pyroclastic material</a:t>
            </a:r>
          </a:p>
          <a:p>
            <a:pPr lvl="1">
              <a:lnSpc>
                <a:spcPct val="80000"/>
              </a:lnSpc>
              <a:defRPr/>
            </a:pPr>
            <a:r>
              <a:rPr lang="en-US" sz="2400" b="1" dirty="0" smtClean="0"/>
              <a:t>Distribution</a:t>
            </a:r>
            <a:r>
              <a:rPr lang="en-US" sz="2400" dirty="0" smtClean="0"/>
              <a:t>—Most found in the Ring of Fire or at subduction </a:t>
            </a:r>
            <a:r>
              <a:rPr lang="en-US" sz="2400" dirty="0" smtClean="0"/>
              <a:t>zones</a:t>
            </a:r>
          </a:p>
          <a:p>
            <a:pPr lvl="1">
              <a:lnSpc>
                <a:spcPct val="80000"/>
              </a:lnSpc>
              <a:defRPr/>
            </a:pPr>
            <a:endParaRPr lang="en-US" sz="1200" dirty="0" smtClean="0"/>
          </a:p>
          <a:p>
            <a:pPr>
              <a:lnSpc>
                <a:spcPct val="80000"/>
              </a:lnSpc>
              <a:defRPr/>
            </a:pPr>
            <a:r>
              <a:rPr lang="en-US" b="1" dirty="0" smtClean="0"/>
              <a:t>Magma Chemistry and style of eruptions</a:t>
            </a:r>
          </a:p>
          <a:p>
            <a:pPr lvl="1">
              <a:lnSpc>
                <a:spcPct val="80000"/>
              </a:lnSpc>
              <a:buClr>
                <a:srgbClr val="AD0101"/>
              </a:buClr>
              <a:defRPr/>
            </a:pPr>
            <a:r>
              <a:rPr lang="en-US" sz="2400" b="1" dirty="0" smtClean="0"/>
              <a:t>Felsic Magma </a:t>
            </a:r>
            <a:r>
              <a:rPr lang="en-US" sz="2400" dirty="0" smtClean="0"/>
              <a:t>– </a:t>
            </a:r>
            <a:r>
              <a:rPr lang="en-US" sz="2400" dirty="0">
                <a:solidFill>
                  <a:srgbClr val="303030"/>
                </a:solidFill>
              </a:rPr>
              <a:t>Rhyolite and Granite</a:t>
            </a:r>
          </a:p>
          <a:p>
            <a:pPr lvl="2">
              <a:lnSpc>
                <a:spcPct val="80000"/>
              </a:lnSpc>
              <a:defRPr/>
            </a:pPr>
            <a:r>
              <a:rPr lang="en-US" sz="2400" dirty="0" smtClean="0"/>
              <a:t>Explosive </a:t>
            </a:r>
            <a:r>
              <a:rPr lang="en-US" sz="2400" dirty="0" smtClean="0"/>
              <a:t>eruptions</a:t>
            </a:r>
          </a:p>
          <a:p>
            <a:pPr lvl="1">
              <a:lnSpc>
                <a:spcPct val="80000"/>
              </a:lnSpc>
              <a:buClr>
                <a:srgbClr val="AD0101"/>
              </a:buClr>
              <a:buNone/>
              <a:defRPr/>
            </a:pPr>
            <a:r>
              <a:rPr lang="en-US" sz="2400" dirty="0" smtClean="0"/>
              <a:t>	</a:t>
            </a:r>
            <a:r>
              <a:rPr lang="en-US" sz="2400" b="1" dirty="0" smtClean="0"/>
              <a:t>Mafic </a:t>
            </a:r>
            <a:r>
              <a:rPr lang="en-US" sz="2400" b="1" dirty="0" smtClean="0"/>
              <a:t>Magma </a:t>
            </a:r>
            <a:r>
              <a:rPr lang="en-US" sz="2400" dirty="0" smtClean="0"/>
              <a:t>– </a:t>
            </a:r>
            <a:r>
              <a:rPr lang="en-US" sz="2400" dirty="0">
                <a:solidFill>
                  <a:srgbClr val="303030"/>
                </a:solidFill>
              </a:rPr>
              <a:t>Basalt and Gabbro</a:t>
            </a:r>
          </a:p>
          <a:p>
            <a:pPr lvl="2">
              <a:lnSpc>
                <a:spcPct val="80000"/>
              </a:lnSpc>
              <a:defRPr/>
            </a:pPr>
            <a:r>
              <a:rPr lang="en-US" sz="2400" dirty="0" smtClean="0"/>
              <a:t>Slow </a:t>
            </a:r>
            <a:r>
              <a:rPr lang="en-US" sz="2400" dirty="0" smtClean="0"/>
              <a:t>moving, non-explosive</a:t>
            </a:r>
          </a:p>
          <a:p>
            <a:pPr lvl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en-US" sz="2400" dirty="0" smtClean="0"/>
              <a:t>	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sz="4800" dirty="0" smtClean="0"/>
              <a:t>Volcanoes</a:t>
            </a:r>
          </a:p>
        </p:txBody>
      </p:sp>
      <p:sp>
        <p:nvSpPr>
          <p:cNvPr id="4813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90000"/>
              </a:lnSpc>
              <a:defRPr/>
            </a:pPr>
            <a:r>
              <a:rPr lang="en-US" sz="2800" dirty="0" smtClean="0"/>
              <a:t>Volcanic Activity</a:t>
            </a:r>
            <a:r>
              <a:rPr lang="en-US" sz="2400" dirty="0" smtClean="0"/>
              <a:t> </a:t>
            </a:r>
          </a:p>
          <a:p>
            <a:pPr lvl="1">
              <a:lnSpc>
                <a:spcPct val="90000"/>
              </a:lnSpc>
              <a:defRPr/>
            </a:pPr>
            <a:r>
              <a:rPr lang="en-US" sz="2600" dirty="0" smtClean="0"/>
              <a:t>Revitalizes the crust</a:t>
            </a:r>
          </a:p>
          <a:p>
            <a:pPr>
              <a:lnSpc>
                <a:spcPct val="90000"/>
              </a:lnSpc>
              <a:defRPr/>
            </a:pPr>
            <a:r>
              <a:rPr lang="en-US" sz="2800" dirty="0" smtClean="0"/>
              <a:t>Lava Flows</a:t>
            </a:r>
          </a:p>
          <a:p>
            <a:pPr lvl="1">
              <a:lnSpc>
                <a:spcPct val="90000"/>
              </a:lnSpc>
              <a:defRPr/>
            </a:pPr>
            <a:r>
              <a:rPr lang="en-US" sz="2600" dirty="0" smtClean="0"/>
              <a:t>Spreads outward at the altitude of the surface over which it flows</a:t>
            </a:r>
          </a:p>
          <a:p>
            <a:pPr lvl="1">
              <a:lnSpc>
                <a:spcPct val="90000"/>
              </a:lnSpc>
              <a:defRPr/>
            </a:pPr>
            <a:r>
              <a:rPr lang="en-US" sz="2600" dirty="0" smtClean="0"/>
              <a:t>Solidifies in a horizontal orientation, with stratification</a:t>
            </a:r>
          </a:p>
          <a:p>
            <a:pPr lvl="2">
              <a:lnSpc>
                <a:spcPct val="90000"/>
              </a:lnSpc>
              <a:defRPr/>
            </a:pPr>
            <a:r>
              <a:rPr lang="en-US" sz="2600" dirty="0" smtClean="0"/>
              <a:t>Large flows from mid ocean flows are called flood basalt</a:t>
            </a:r>
          </a:p>
          <a:p>
            <a:pPr lvl="1">
              <a:lnSpc>
                <a:spcPct val="90000"/>
              </a:lnSpc>
              <a:defRPr/>
            </a:pPr>
            <a:endParaRPr lang="en-US" sz="24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Grp="1" noChangeArrowheads="1"/>
          </p:cNvSpPr>
          <p:nvPr>
            <p:ph type="title"/>
          </p:nvPr>
        </p:nvSpPr>
        <p:spPr>
          <a:xfrm>
            <a:off x="1752600" y="-304800"/>
            <a:ext cx="6934200" cy="1143000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Kinds of Volcanoes</a:t>
            </a:r>
          </a:p>
        </p:txBody>
      </p:sp>
      <p:sp>
        <p:nvSpPr>
          <p:cNvPr id="51203" name="Rectangle 3"/>
          <p:cNvSpPr>
            <a:spLocks noGrp="1" noChangeArrowheads="1"/>
          </p:cNvSpPr>
          <p:nvPr>
            <p:ph idx="1"/>
          </p:nvPr>
        </p:nvSpPr>
        <p:spPr>
          <a:xfrm>
            <a:off x="1143000" y="914400"/>
            <a:ext cx="6858000" cy="5029200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US" b="1" u="sng" dirty="0" smtClean="0"/>
              <a:t>Shield</a:t>
            </a:r>
          </a:p>
          <a:p>
            <a:pPr lvl="1">
              <a:defRPr/>
            </a:pPr>
            <a:r>
              <a:rPr lang="en-US" sz="2400" dirty="0" smtClean="0"/>
              <a:t>Broad, gentle slope, </a:t>
            </a:r>
          </a:p>
          <a:p>
            <a:pPr lvl="1">
              <a:defRPr/>
            </a:pPr>
            <a:r>
              <a:rPr lang="en-US" sz="2400" dirty="0" smtClean="0"/>
              <a:t>Layers of lava flows</a:t>
            </a:r>
          </a:p>
          <a:p>
            <a:pPr lvl="1">
              <a:defRPr/>
            </a:pPr>
            <a:r>
              <a:rPr lang="en-US" sz="2400" dirty="0" smtClean="0"/>
              <a:t>Basaltic magma, quiet eruptions</a:t>
            </a:r>
          </a:p>
          <a:p>
            <a:pPr>
              <a:defRPr/>
            </a:pPr>
            <a:r>
              <a:rPr lang="en-US" b="1" u="sng" dirty="0" smtClean="0"/>
              <a:t>Composite</a:t>
            </a:r>
          </a:p>
          <a:p>
            <a:pPr lvl="1">
              <a:defRPr/>
            </a:pPr>
            <a:r>
              <a:rPr lang="en-US" sz="2400" dirty="0" smtClean="0"/>
              <a:t>Large, steep, symmetrical</a:t>
            </a:r>
          </a:p>
          <a:p>
            <a:pPr lvl="1">
              <a:defRPr/>
            </a:pPr>
            <a:r>
              <a:rPr lang="en-US" sz="2400" dirty="0" smtClean="0"/>
              <a:t>Layers of lava, proclastic</a:t>
            </a:r>
          </a:p>
          <a:p>
            <a:pPr lvl="1">
              <a:defRPr/>
            </a:pPr>
            <a:r>
              <a:rPr lang="en-US" sz="2400" dirty="0" smtClean="0"/>
              <a:t>Magma andesitic, both explosive and quiet </a:t>
            </a:r>
            <a:r>
              <a:rPr lang="en-US" sz="2400" dirty="0" smtClean="0"/>
              <a:t>eruptions</a:t>
            </a:r>
            <a:endParaRPr lang="en-US" sz="2400" dirty="0" smtClean="0"/>
          </a:p>
        </p:txBody>
      </p:sp>
      <p:graphicFrame>
        <p:nvGraphicFramePr>
          <p:cNvPr id="39940" name="Object 4"/>
          <p:cNvGraphicFramePr>
            <a:graphicFrameLocks noChangeAspect="1"/>
          </p:cNvGraphicFramePr>
          <p:nvPr/>
        </p:nvGraphicFramePr>
        <p:xfrm>
          <a:off x="0" y="6172200"/>
          <a:ext cx="1866900" cy="687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954" name="Package" showAsIcon="1" r:id="rId3" imgW="1880315" imgH="682580" progId="Package">
                  <p:embed/>
                </p:oleObj>
              </mc:Choice>
              <mc:Fallback>
                <p:oleObj name="Package" showAsIcon="1" r:id="rId3" imgW="1880315" imgH="682580" progId="Package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6172200"/>
                        <a:ext cx="1866900" cy="6873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4102" y="1600200"/>
            <a:ext cx="7770298" cy="4419600"/>
          </a:xfrm>
        </p:spPr>
        <p:txBody>
          <a:bodyPr>
            <a:normAutofit/>
          </a:bodyPr>
          <a:lstStyle/>
          <a:p>
            <a:pPr lvl="0">
              <a:buClr>
                <a:srgbClr val="AD0101"/>
              </a:buClr>
              <a:defRPr/>
            </a:pPr>
            <a:r>
              <a:rPr lang="en-US" b="1" dirty="0">
                <a:solidFill>
                  <a:srgbClr val="303030"/>
                </a:solidFill>
              </a:rPr>
              <a:t>Lave Dome</a:t>
            </a:r>
          </a:p>
          <a:p>
            <a:pPr lvl="1">
              <a:buClr>
                <a:srgbClr val="AD0101"/>
              </a:buClr>
              <a:defRPr/>
            </a:pPr>
            <a:r>
              <a:rPr lang="en-US" sz="2400" dirty="0">
                <a:solidFill>
                  <a:srgbClr val="303030"/>
                </a:solidFill>
              </a:rPr>
              <a:t>Small, less than 2000 </a:t>
            </a:r>
            <a:r>
              <a:rPr lang="en-US" sz="2400" dirty="0" smtClean="0">
                <a:solidFill>
                  <a:srgbClr val="303030"/>
                </a:solidFill>
              </a:rPr>
              <a:t>ft. </a:t>
            </a:r>
            <a:r>
              <a:rPr lang="en-US" sz="2400" dirty="0">
                <a:solidFill>
                  <a:srgbClr val="303030"/>
                </a:solidFill>
              </a:rPr>
              <a:t>high, irregular shape</a:t>
            </a:r>
          </a:p>
          <a:p>
            <a:pPr lvl="1">
              <a:buClr>
                <a:srgbClr val="AD0101"/>
              </a:buClr>
              <a:defRPr/>
            </a:pPr>
            <a:r>
              <a:rPr lang="en-US" sz="2400" dirty="0">
                <a:solidFill>
                  <a:srgbClr val="303030"/>
                </a:solidFill>
              </a:rPr>
              <a:t>Solidified thick viscous lava</a:t>
            </a:r>
          </a:p>
          <a:p>
            <a:pPr lvl="1">
              <a:buClr>
                <a:srgbClr val="AD0101"/>
              </a:buClr>
              <a:defRPr/>
            </a:pPr>
            <a:r>
              <a:rPr lang="en-US" sz="2400" dirty="0">
                <a:solidFill>
                  <a:srgbClr val="303030"/>
                </a:solidFill>
              </a:rPr>
              <a:t>Magma high in silica, often </a:t>
            </a:r>
            <a:r>
              <a:rPr lang="en-US" sz="2400" dirty="0" smtClean="0">
                <a:solidFill>
                  <a:srgbClr val="303030"/>
                </a:solidFill>
              </a:rPr>
              <a:t>rhyolite</a:t>
            </a:r>
            <a:endParaRPr lang="en-US" sz="2400" dirty="0">
              <a:solidFill>
                <a:srgbClr val="303030"/>
              </a:solidFill>
            </a:endParaRPr>
          </a:p>
          <a:p>
            <a:pPr lvl="0">
              <a:buClr>
                <a:srgbClr val="AD0101"/>
              </a:buClr>
              <a:defRPr/>
            </a:pPr>
            <a:r>
              <a:rPr lang="en-US" b="1" dirty="0">
                <a:solidFill>
                  <a:srgbClr val="303030"/>
                </a:solidFill>
              </a:rPr>
              <a:t>Cinder Cone</a:t>
            </a:r>
          </a:p>
          <a:p>
            <a:pPr lvl="1">
              <a:buClr>
                <a:srgbClr val="AD0101"/>
              </a:buClr>
              <a:defRPr/>
            </a:pPr>
            <a:r>
              <a:rPr lang="en-US" sz="2400" dirty="0">
                <a:solidFill>
                  <a:srgbClr val="303030"/>
                </a:solidFill>
              </a:rPr>
              <a:t>Small Steep-sided.  </a:t>
            </a:r>
          </a:p>
          <a:p>
            <a:pPr lvl="1">
              <a:buClr>
                <a:srgbClr val="AD0101"/>
              </a:buClr>
              <a:defRPr/>
            </a:pPr>
            <a:r>
              <a:rPr lang="en-US" sz="2400" dirty="0">
                <a:solidFill>
                  <a:srgbClr val="303030"/>
                </a:solidFill>
              </a:rPr>
              <a:t>Loose proclastic material </a:t>
            </a:r>
          </a:p>
          <a:p>
            <a:pPr lvl="1">
              <a:buClr>
                <a:srgbClr val="AD0101"/>
              </a:buClr>
              <a:defRPr/>
            </a:pPr>
            <a:r>
              <a:rPr lang="en-US" sz="2400" dirty="0">
                <a:solidFill>
                  <a:srgbClr val="303030"/>
                </a:solidFill>
              </a:rPr>
              <a:t>Magma varies from basaltic to </a:t>
            </a:r>
            <a:r>
              <a:rPr lang="en-US" sz="2400" dirty="0" smtClean="0">
                <a:solidFill>
                  <a:srgbClr val="303030"/>
                </a:solidFill>
              </a:rPr>
              <a:t>proclastic</a:t>
            </a:r>
          </a:p>
          <a:p>
            <a:pPr lvl="1">
              <a:buClr>
                <a:srgbClr val="AD0101"/>
              </a:buClr>
              <a:defRPr/>
            </a:pPr>
            <a:endParaRPr lang="en-US" sz="2400" dirty="0">
              <a:solidFill>
                <a:srgbClr val="303030"/>
              </a:solidFill>
            </a:endParaRPr>
          </a:p>
          <a:p>
            <a:pPr lvl="0">
              <a:buClr>
                <a:srgbClr val="AD0101"/>
              </a:buClr>
              <a:defRPr/>
            </a:pPr>
            <a:r>
              <a:rPr lang="en-US" b="1" u="sng" dirty="0">
                <a:solidFill>
                  <a:srgbClr val="303030"/>
                </a:solidFill>
              </a:rPr>
              <a:t>Calderas—a crater produced from a collapsed volcano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Kinds of Volcanoes</a:t>
            </a:r>
          </a:p>
        </p:txBody>
      </p:sp>
    </p:spTree>
    <p:extLst>
      <p:ext uri="{BB962C8B-B14F-4D97-AF65-F5344CB8AC3E}">
        <p14:creationId xmlns:p14="http://schemas.microsoft.com/office/powerpoint/2010/main" val="3269556014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-457200"/>
            <a:ext cx="8382000" cy="1600200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Volcanoes</a:t>
            </a:r>
            <a:endParaRPr lang="en-US" dirty="0"/>
          </a:p>
        </p:txBody>
      </p:sp>
      <p:pic>
        <p:nvPicPr>
          <p:cNvPr id="40963" name="Picture 2" descr="C:\Users\Cindy\Desktop\class\jpg\volcano_type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350335"/>
            <a:ext cx="8476867" cy="464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914400" y="0"/>
            <a:ext cx="6934200" cy="1143000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Plate Tectonics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4294967295"/>
          </p:nvPr>
        </p:nvSpPr>
        <p:spPr>
          <a:xfrm>
            <a:off x="381000" y="1066800"/>
            <a:ext cx="8534400" cy="5257800"/>
          </a:xfrm>
        </p:spPr>
        <p:txBody>
          <a:bodyPr>
            <a:normAutofit lnSpcReduction="10000"/>
          </a:bodyPr>
          <a:lstStyle/>
          <a:p>
            <a:pPr>
              <a:defRPr/>
            </a:pPr>
            <a:r>
              <a:rPr lang="en-US" sz="2600" b="1" u="sng" dirty="0" smtClean="0"/>
              <a:t>Accepted by the 1950’s</a:t>
            </a:r>
          </a:p>
          <a:p>
            <a:pPr lvl="1">
              <a:defRPr/>
            </a:pPr>
            <a:r>
              <a:rPr lang="en-US" sz="2600" dirty="0" smtClean="0"/>
              <a:t>Supported by depth soundings</a:t>
            </a:r>
          </a:p>
          <a:p>
            <a:pPr lvl="1">
              <a:defRPr/>
            </a:pPr>
            <a:r>
              <a:rPr lang="en-US" sz="2600" dirty="0" smtClean="0"/>
              <a:t>Found seamounts/ridges or trenches</a:t>
            </a:r>
          </a:p>
          <a:p>
            <a:pPr>
              <a:defRPr/>
            </a:pPr>
            <a:r>
              <a:rPr lang="en-US" sz="2600" b="1" u="sng" dirty="0" smtClean="0"/>
              <a:t>Seafloor spreading</a:t>
            </a:r>
          </a:p>
          <a:p>
            <a:pPr lvl="1">
              <a:defRPr/>
            </a:pPr>
            <a:r>
              <a:rPr lang="en-US" sz="2600" b="1" dirty="0" smtClean="0"/>
              <a:t>1960’s new theory- by Harry Hess and Robert Dietz</a:t>
            </a:r>
          </a:p>
          <a:p>
            <a:pPr lvl="1">
              <a:defRPr/>
            </a:pPr>
            <a:r>
              <a:rPr lang="en-US" sz="2600" b="1" dirty="0" smtClean="0"/>
              <a:t>Mechanism for continental drift, mid ocean ridges form from rising mantle creating ridges, spreading the ocean floor</a:t>
            </a:r>
          </a:p>
          <a:p>
            <a:pPr lvl="1">
              <a:defRPr/>
            </a:pPr>
            <a:r>
              <a:rPr lang="en-US" sz="2600" b="1" dirty="0" smtClean="0"/>
              <a:t>Verified by the </a:t>
            </a:r>
            <a:r>
              <a:rPr lang="en-US" sz="2600" b="1" u="sng" dirty="0" smtClean="0"/>
              <a:t>paleo-magnetism—reversal of pole magnetism</a:t>
            </a:r>
          </a:p>
          <a:p>
            <a:pPr lvl="1">
              <a:defRPr/>
            </a:pPr>
            <a:r>
              <a:rPr lang="en-US" sz="2600" b="1" u="sng" dirty="0" smtClean="0"/>
              <a:t>New crust is formed and returned to the mantle every 200 million years</a:t>
            </a:r>
          </a:p>
        </p:txBody>
      </p:sp>
      <p:graphicFrame>
        <p:nvGraphicFramePr>
          <p:cNvPr id="5124" name="Object 4"/>
          <p:cNvGraphicFramePr>
            <a:graphicFrameLocks noChangeAspect="1"/>
          </p:cNvGraphicFramePr>
          <p:nvPr/>
        </p:nvGraphicFramePr>
        <p:xfrm>
          <a:off x="288925" y="6273800"/>
          <a:ext cx="1389063" cy="4810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7" name="Packager Shell Object" showAsIcon="1" r:id="rId3" imgW="1389600" imgH="480960" progId="Package">
                  <p:embed/>
                </p:oleObj>
              </mc:Choice>
              <mc:Fallback>
                <p:oleObj name="Packager Shell Object" showAsIcon="1" r:id="rId3" imgW="1389600" imgH="480960" progId="Package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8925" y="6273800"/>
                        <a:ext cx="1389063" cy="4810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9406" y="-304800"/>
            <a:ext cx="8382000" cy="1600200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Volcanoes</a:t>
            </a:r>
            <a:endParaRPr lang="en-US" dirty="0"/>
          </a:p>
        </p:txBody>
      </p:sp>
      <p:pic>
        <p:nvPicPr>
          <p:cNvPr id="41987" name="Picture 2" descr="D:\class\jpg\Fig14-3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8952" y="2057400"/>
            <a:ext cx="6982047" cy="40170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988" name="TextBox 4"/>
          <p:cNvSpPr txBox="1">
            <a:spLocks noChangeArrowheads="1"/>
          </p:cNvSpPr>
          <p:nvPr/>
        </p:nvSpPr>
        <p:spPr bwMode="auto">
          <a:xfrm>
            <a:off x="2876107" y="1328458"/>
            <a:ext cx="3249613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/>
              <a:t>Crater Lake -- Caldera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sz="5400" dirty="0" smtClean="0"/>
              <a:t>Volcanic Hazards</a:t>
            </a:r>
          </a:p>
        </p:txBody>
      </p:sp>
      <p:sp>
        <p:nvSpPr>
          <p:cNvPr id="53251" name="Rectangle 3"/>
          <p:cNvSpPr>
            <a:spLocks noGrp="1" noChangeArrowheads="1"/>
          </p:cNvSpPr>
          <p:nvPr>
            <p:ph idx="1"/>
          </p:nvPr>
        </p:nvSpPr>
        <p:spPr>
          <a:xfrm>
            <a:off x="762000" y="1447800"/>
            <a:ext cx="7543800" cy="4648200"/>
          </a:xfrm>
        </p:spPr>
        <p:txBody>
          <a:bodyPr>
            <a:noAutofit/>
          </a:bodyPr>
          <a:lstStyle/>
          <a:p>
            <a:pPr>
              <a:lnSpc>
                <a:spcPct val="80000"/>
              </a:lnSpc>
              <a:defRPr/>
            </a:pPr>
            <a:r>
              <a:rPr lang="en-US" b="1" u="sng" dirty="0" smtClean="0"/>
              <a:t>Volcanic Gases </a:t>
            </a:r>
          </a:p>
          <a:p>
            <a:pPr lvl="1">
              <a:lnSpc>
                <a:spcPct val="80000"/>
              </a:lnSpc>
              <a:defRPr/>
            </a:pPr>
            <a:r>
              <a:rPr lang="en-US" sz="2400" dirty="0" smtClean="0"/>
              <a:t>Emissions of noxious gases such as carbon dioxide, sulfur dioxide, hydrogen sulfide, and fluorine</a:t>
            </a:r>
          </a:p>
          <a:p>
            <a:pPr>
              <a:lnSpc>
                <a:spcPct val="80000"/>
              </a:lnSpc>
              <a:defRPr/>
            </a:pPr>
            <a:r>
              <a:rPr lang="en-US" b="1" u="sng" dirty="0" smtClean="0"/>
              <a:t>Lava flows </a:t>
            </a:r>
          </a:p>
          <a:p>
            <a:pPr lvl="1">
              <a:lnSpc>
                <a:spcPct val="80000"/>
              </a:lnSpc>
              <a:defRPr/>
            </a:pPr>
            <a:r>
              <a:rPr lang="en-US" sz="2400" dirty="0" smtClean="0"/>
              <a:t>Rarely cause loss of life, but cause lots of damage</a:t>
            </a:r>
          </a:p>
          <a:p>
            <a:pPr>
              <a:lnSpc>
                <a:spcPct val="80000"/>
              </a:lnSpc>
              <a:defRPr/>
            </a:pPr>
            <a:r>
              <a:rPr lang="en-US" b="1" u="sng" dirty="0" smtClean="0"/>
              <a:t>Eruption Column and Clouds</a:t>
            </a:r>
          </a:p>
          <a:p>
            <a:pPr lvl="1">
              <a:lnSpc>
                <a:spcPct val="80000"/>
              </a:lnSpc>
              <a:defRPr/>
            </a:pPr>
            <a:r>
              <a:rPr lang="en-US" sz="2400" dirty="0" smtClean="0"/>
              <a:t>Changes the air quality and weather</a:t>
            </a:r>
          </a:p>
          <a:p>
            <a:pPr>
              <a:lnSpc>
                <a:spcPct val="80000"/>
              </a:lnSpc>
              <a:defRPr/>
            </a:pPr>
            <a:r>
              <a:rPr lang="en-US" b="1" u="sng" dirty="0" smtClean="0"/>
              <a:t>Proclastic </a:t>
            </a:r>
            <a:r>
              <a:rPr lang="en-US" b="1" u="sng" dirty="0" smtClean="0"/>
              <a:t>flows</a:t>
            </a:r>
          </a:p>
          <a:p>
            <a:pPr lvl="1">
              <a:lnSpc>
                <a:spcPct val="80000"/>
              </a:lnSpc>
              <a:defRPr/>
            </a:pPr>
            <a:r>
              <a:rPr lang="en-US" sz="2400" dirty="0" smtClean="0"/>
              <a:t>Collapse of the lava dome or explosive eruption causes high speed avalanche of searing hot gases, ash, and rock fragments</a:t>
            </a:r>
          </a:p>
          <a:p>
            <a:pPr>
              <a:lnSpc>
                <a:spcPct val="80000"/>
              </a:lnSpc>
              <a:defRPr/>
            </a:pPr>
            <a:r>
              <a:rPr lang="en-US" b="1" u="sng" dirty="0" smtClean="0"/>
              <a:t>Volcanic Mudflows (Lahars)</a:t>
            </a:r>
          </a:p>
          <a:p>
            <a:pPr lvl="1">
              <a:lnSpc>
                <a:spcPct val="80000"/>
              </a:lnSpc>
              <a:defRPr/>
            </a:pPr>
            <a:r>
              <a:rPr lang="en-US" sz="2400" dirty="0" smtClean="0"/>
              <a:t>A loose mantle of ash and </a:t>
            </a:r>
            <a:r>
              <a:rPr lang="en-US" sz="2400" dirty="0" smtClean="0"/>
              <a:t>proclastic </a:t>
            </a:r>
            <a:r>
              <a:rPr lang="en-US" sz="2400" dirty="0" smtClean="0"/>
              <a:t>flow on the sides of a volcano slides during a heavy rain storm.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Picture 2" descr="http://vulcan.wr.usgs.gov/Imgs/Gif/Hazards/volcano_hazards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1200" y="685800"/>
            <a:ext cx="5105400" cy="55010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44035" name="Object 3"/>
          <p:cNvGraphicFramePr>
            <a:graphicFrameLocks noChangeAspect="1"/>
          </p:cNvGraphicFramePr>
          <p:nvPr/>
        </p:nvGraphicFramePr>
        <p:xfrm>
          <a:off x="0" y="6170613"/>
          <a:ext cx="2068513" cy="685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049" name="Package" showAsIcon="1" r:id="rId4" imgW="2086377" imgH="682580" progId="Package">
                  <p:embed/>
                </p:oleObj>
              </mc:Choice>
              <mc:Fallback>
                <p:oleObj name="Package" showAsIcon="1" r:id="rId4" imgW="2086377" imgH="682580" progId="Package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6170613"/>
                        <a:ext cx="2068513" cy="685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Grp="1" noChangeArrowheads="1"/>
          </p:cNvSpPr>
          <p:nvPr>
            <p:ph type="title"/>
          </p:nvPr>
        </p:nvSpPr>
        <p:spPr>
          <a:xfrm>
            <a:off x="1219200" y="0"/>
            <a:ext cx="6934200" cy="1143000"/>
          </a:xfrm>
        </p:spPr>
        <p:txBody>
          <a:bodyPr/>
          <a:lstStyle/>
          <a:p>
            <a:pPr>
              <a:defRPr/>
            </a:pPr>
            <a:r>
              <a:rPr lang="en-US" sz="5400" dirty="0" smtClean="0"/>
              <a:t>Igneous </a:t>
            </a:r>
            <a:r>
              <a:rPr lang="en-US" sz="5400" dirty="0" smtClean="0"/>
              <a:t>Features</a:t>
            </a:r>
          </a:p>
        </p:txBody>
      </p:sp>
      <p:sp>
        <p:nvSpPr>
          <p:cNvPr id="55299" name="Rectangle 3"/>
          <p:cNvSpPr>
            <a:spLocks noGrp="1" noChangeArrowheads="1"/>
          </p:cNvSpPr>
          <p:nvPr>
            <p:ph idx="1"/>
          </p:nvPr>
        </p:nvSpPr>
        <p:spPr>
          <a:xfrm>
            <a:off x="685800" y="914400"/>
            <a:ext cx="7924800" cy="5181600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US" b="1" dirty="0" smtClean="0"/>
              <a:t>Igneous intrusions – when the magma solidifies below the surface producing a igneous intrusion</a:t>
            </a:r>
          </a:p>
          <a:p>
            <a:pPr>
              <a:defRPr/>
            </a:pPr>
            <a:r>
              <a:rPr lang="en-US" b="1" dirty="0" smtClean="0"/>
              <a:t>Types of intrusions</a:t>
            </a:r>
          </a:p>
          <a:p>
            <a:pPr lvl="1">
              <a:defRPr/>
            </a:pPr>
            <a:r>
              <a:rPr lang="en-US" sz="2400" b="1" u="sng" dirty="0" smtClean="0"/>
              <a:t>Batholiths</a:t>
            </a:r>
            <a:r>
              <a:rPr lang="en-US" sz="2400" b="1" dirty="0" smtClean="0"/>
              <a:t> -- a subterranean igneous body of indefinite depth and enormous in size.  Often the core of mountain ranges.</a:t>
            </a:r>
          </a:p>
          <a:p>
            <a:pPr lvl="1">
              <a:defRPr/>
            </a:pPr>
            <a:r>
              <a:rPr lang="en-US" sz="2400" b="1" u="sng" dirty="0" smtClean="0"/>
              <a:t>Stocks</a:t>
            </a:r>
            <a:r>
              <a:rPr lang="en-US" sz="2400" b="1" dirty="0" smtClean="0"/>
              <a:t> – Similar to the batholiths but much smaller.  Often an offshoot of  batholiths.</a:t>
            </a:r>
          </a:p>
          <a:p>
            <a:pPr lvl="1">
              <a:defRPr/>
            </a:pPr>
            <a:r>
              <a:rPr lang="en-US" sz="2400" b="1" u="sng" dirty="0" smtClean="0"/>
              <a:t>Laccoliths</a:t>
            </a:r>
            <a:r>
              <a:rPr lang="en-US" sz="2400" b="1" dirty="0" smtClean="0"/>
              <a:t>– produces by slow-flowing viscous magma is forced between horizontal laye4rs of preexisting rock</a:t>
            </a:r>
            <a:r>
              <a:rPr lang="en-US" sz="2400" b="1" dirty="0" smtClean="0"/>
              <a:t>.</a:t>
            </a:r>
            <a:endParaRPr lang="en-US" sz="2400" b="1" dirty="0" smtClean="0"/>
          </a:p>
        </p:txBody>
      </p:sp>
      <p:graphicFrame>
        <p:nvGraphicFramePr>
          <p:cNvPr id="45060" name="Object 4"/>
          <p:cNvGraphicFramePr>
            <a:graphicFrameLocks noChangeAspect="1"/>
          </p:cNvGraphicFramePr>
          <p:nvPr/>
        </p:nvGraphicFramePr>
        <p:xfrm>
          <a:off x="0" y="6172200"/>
          <a:ext cx="1841500" cy="687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074" name="Package" showAsIcon="1" r:id="rId3" imgW="1854558" imgH="682580" progId="Package">
                  <p:embed/>
                </p:oleObj>
              </mc:Choice>
              <mc:Fallback>
                <p:oleObj name="Package" showAsIcon="1" r:id="rId3" imgW="1854558" imgH="682580" progId="Package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6172200"/>
                        <a:ext cx="1841500" cy="6873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-381000"/>
            <a:ext cx="8382000" cy="1600200"/>
          </a:xfrm>
        </p:spPr>
        <p:txBody>
          <a:bodyPr/>
          <a:lstStyle/>
          <a:p>
            <a:r>
              <a:rPr lang="en-US" dirty="0"/>
              <a:t>Igneous Features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4102" y="1295400"/>
            <a:ext cx="7543800" cy="4724400"/>
          </a:xfrm>
        </p:spPr>
        <p:txBody>
          <a:bodyPr/>
          <a:lstStyle/>
          <a:p>
            <a:pPr lvl="0">
              <a:buClr>
                <a:srgbClr val="AD0101"/>
              </a:buClr>
              <a:defRPr/>
            </a:pPr>
            <a:r>
              <a:rPr lang="en-US" b="1" dirty="0">
                <a:solidFill>
                  <a:srgbClr val="303030"/>
                </a:solidFill>
              </a:rPr>
              <a:t>Igneous intrusions – when the magma solidifies below the surface producing a igneous intrusion</a:t>
            </a:r>
          </a:p>
          <a:p>
            <a:pPr lvl="1">
              <a:buClr>
                <a:srgbClr val="AD0101"/>
              </a:buClr>
              <a:defRPr/>
            </a:pPr>
            <a:r>
              <a:rPr lang="en-US" sz="2400" b="1" u="sng" dirty="0">
                <a:solidFill>
                  <a:srgbClr val="303030"/>
                </a:solidFill>
              </a:rPr>
              <a:t>Dikes</a:t>
            </a:r>
            <a:r>
              <a:rPr lang="en-US" sz="2400" b="1" dirty="0">
                <a:solidFill>
                  <a:srgbClr val="303030"/>
                </a:solidFill>
              </a:rPr>
              <a:t> – a vertical or nearly vertical sheet of magma thrust upward into preexisting rock</a:t>
            </a:r>
          </a:p>
          <a:p>
            <a:pPr lvl="1">
              <a:buClr>
                <a:srgbClr val="AD0101"/>
              </a:buClr>
              <a:defRPr/>
            </a:pPr>
            <a:r>
              <a:rPr lang="en-US" sz="2400" b="1" dirty="0">
                <a:solidFill>
                  <a:srgbClr val="303030"/>
                </a:solidFill>
              </a:rPr>
              <a:t>Sills– a long, thin intrusive body with its orientation determined by the structure of the preexisting rocks.</a:t>
            </a:r>
          </a:p>
          <a:p>
            <a:pPr lvl="1">
              <a:buClr>
                <a:srgbClr val="AD0101"/>
              </a:buClr>
              <a:defRPr/>
            </a:pPr>
            <a:r>
              <a:rPr lang="en-US" sz="2400" b="1" u="sng" dirty="0">
                <a:solidFill>
                  <a:srgbClr val="303030"/>
                </a:solidFill>
              </a:rPr>
              <a:t>Veins</a:t>
            </a:r>
            <a:r>
              <a:rPr lang="en-US" sz="2400" b="1" dirty="0">
                <a:solidFill>
                  <a:srgbClr val="303030"/>
                </a:solidFill>
              </a:rPr>
              <a:t> – least prominent- thin veins of igneous rock that are pushed up through small fractures of preexisting rocks</a:t>
            </a:r>
            <a:r>
              <a:rPr lang="en-US" sz="2400" dirty="0">
                <a:solidFill>
                  <a:srgbClr val="303030"/>
                </a:solidFill>
              </a:rPr>
              <a:t>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28283450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2" name="Picture 4" descr="Landforms associated with volcanism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990600"/>
            <a:ext cx="7586662" cy="502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/>
          <p:cNvSpPr>
            <a:spLocks noGrp="1" noChangeArrowheads="1"/>
          </p:cNvSpPr>
          <p:nvPr>
            <p:ph type="title"/>
          </p:nvPr>
        </p:nvSpPr>
        <p:spPr>
          <a:xfrm>
            <a:off x="1004993" y="152400"/>
            <a:ext cx="6934200" cy="1143000"/>
          </a:xfrm>
        </p:spPr>
        <p:txBody>
          <a:bodyPr/>
          <a:lstStyle/>
          <a:p>
            <a:pPr>
              <a:defRPr/>
            </a:pPr>
            <a:r>
              <a:rPr lang="en-US" sz="4800" dirty="0" smtClean="0"/>
              <a:t>Diastrophism</a:t>
            </a:r>
          </a:p>
        </p:txBody>
      </p:sp>
      <p:sp>
        <p:nvSpPr>
          <p:cNvPr id="58371" name="Rectangle 3"/>
          <p:cNvSpPr>
            <a:spLocks noGrp="1" noChangeArrowheads="1"/>
          </p:cNvSpPr>
          <p:nvPr>
            <p:ph idx="1"/>
          </p:nvPr>
        </p:nvSpPr>
        <p:spPr>
          <a:xfrm>
            <a:off x="890693" y="1295400"/>
            <a:ext cx="7162800" cy="1447800"/>
          </a:xfrm>
        </p:spPr>
        <p:txBody>
          <a:bodyPr/>
          <a:lstStyle/>
          <a:p>
            <a:pPr>
              <a:lnSpc>
                <a:spcPct val="90000"/>
              </a:lnSpc>
              <a:defRPr/>
            </a:pPr>
            <a:r>
              <a:rPr lang="en-US" b="1" u="sng" dirty="0" smtClean="0"/>
              <a:t>Diastrophism</a:t>
            </a:r>
            <a:r>
              <a:rPr lang="en-US" dirty="0" smtClean="0"/>
              <a:t>—general term for the deformation of Earth’s crust</a:t>
            </a:r>
          </a:p>
          <a:p>
            <a:pPr>
              <a:lnSpc>
                <a:spcPct val="90000"/>
              </a:lnSpc>
              <a:defRPr/>
            </a:pPr>
            <a:endParaRPr lang="en-US" sz="2000" dirty="0" smtClean="0"/>
          </a:p>
        </p:txBody>
      </p:sp>
      <p:pic>
        <p:nvPicPr>
          <p:cNvPr id="47108" name="Picture 5" descr="http://www.wiu.edu/users/cre111/2004/geog121/lectures/gabler/142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2438400"/>
            <a:ext cx="7420187" cy="3505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-76200"/>
            <a:ext cx="6934200" cy="1143000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Folding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219200"/>
            <a:ext cx="8534400" cy="4876800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  <a:defRPr/>
            </a:pPr>
            <a:r>
              <a:rPr lang="en-US" sz="2800" b="1" dirty="0" smtClean="0"/>
              <a:t>Types</a:t>
            </a:r>
          </a:p>
          <a:p>
            <a:pPr lvl="1">
              <a:lnSpc>
                <a:spcPct val="90000"/>
              </a:lnSpc>
              <a:defRPr/>
            </a:pPr>
            <a:r>
              <a:rPr lang="en-US" sz="2800" b="1" u="sng" dirty="0" smtClean="0"/>
              <a:t>Monocline</a:t>
            </a:r>
            <a:r>
              <a:rPr lang="en-US" sz="2800" dirty="0" smtClean="0"/>
              <a:t> – a one-sided slope connecting two horizontal or gently inclined strata.</a:t>
            </a:r>
          </a:p>
          <a:p>
            <a:pPr lvl="1">
              <a:lnSpc>
                <a:spcPct val="90000"/>
              </a:lnSpc>
              <a:defRPr/>
            </a:pPr>
            <a:r>
              <a:rPr lang="en-US" sz="2800" b="1" u="sng" dirty="0" smtClean="0"/>
              <a:t>Anticline</a:t>
            </a:r>
            <a:r>
              <a:rPr lang="en-US" sz="2800" dirty="0" smtClean="0"/>
              <a:t>– simple symmetrical upfold </a:t>
            </a:r>
          </a:p>
          <a:p>
            <a:pPr lvl="1">
              <a:lnSpc>
                <a:spcPct val="90000"/>
              </a:lnSpc>
              <a:defRPr/>
            </a:pPr>
            <a:r>
              <a:rPr lang="en-US" sz="2800" b="1" u="sng" dirty="0" smtClean="0"/>
              <a:t>Syncline</a:t>
            </a:r>
            <a:r>
              <a:rPr lang="en-US" sz="2800" dirty="0" smtClean="0"/>
              <a:t> – simple downfold </a:t>
            </a:r>
          </a:p>
          <a:p>
            <a:pPr lvl="1">
              <a:lnSpc>
                <a:spcPct val="90000"/>
              </a:lnSpc>
              <a:defRPr/>
            </a:pPr>
            <a:r>
              <a:rPr lang="en-US" sz="2800" b="1" u="sng" dirty="0" smtClean="0"/>
              <a:t>Overturned fold </a:t>
            </a:r>
            <a:r>
              <a:rPr lang="en-US" sz="2800" dirty="0" smtClean="0"/>
              <a:t>– an upfold that has been pushed so vigorously from one side that becomes over-steepened enough to have a reversal orientation</a:t>
            </a:r>
          </a:p>
          <a:p>
            <a:pPr lvl="1">
              <a:lnSpc>
                <a:spcPct val="90000"/>
              </a:lnSpc>
              <a:defRPr/>
            </a:pPr>
            <a:r>
              <a:rPr lang="en-US" sz="2800" b="1" u="sng" dirty="0" smtClean="0"/>
              <a:t>Overthrust fold </a:t>
            </a:r>
            <a:r>
              <a:rPr lang="en-US" sz="2800" dirty="0" smtClean="0"/>
              <a:t>– if the pressure is enough to break the over-steepened climb, older rock rides above younger rock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4" name="Picture 2" descr="http://www.geology.ohio-state.edu/~vonfrese/gs100/lect16/xfig16_0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1524000"/>
            <a:ext cx="7620000" cy="39145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2"/>
          <p:cNvSpPr/>
          <p:nvPr/>
        </p:nvSpPr>
        <p:spPr>
          <a:xfrm>
            <a:off x="3398326" y="457200"/>
            <a:ext cx="2042547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800" dirty="0">
                <a:solidFill>
                  <a:prstClr val="black">
                    <a:lumMod val="85000"/>
                    <a:lumOff val="15000"/>
                  </a:prstClr>
                </a:solidFill>
                <a:latin typeface="Impact"/>
                <a:ea typeface="+mj-ea"/>
                <a:cs typeface="+mj-cs"/>
              </a:rPr>
              <a:t>Folding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-304800"/>
            <a:ext cx="8382000" cy="1600200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Faulting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143000"/>
            <a:ext cx="7543800" cy="4495800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  <a:defRPr/>
            </a:pPr>
            <a:r>
              <a:rPr lang="en-US" sz="2800" b="1" dirty="0" smtClean="0"/>
              <a:t>Faulting results when rock is broken under stress and displacement </a:t>
            </a:r>
            <a:r>
              <a:rPr lang="en-US" sz="2800" b="1" dirty="0" smtClean="0"/>
              <a:t>happens</a:t>
            </a:r>
          </a:p>
          <a:p>
            <a:pPr>
              <a:lnSpc>
                <a:spcPct val="90000"/>
              </a:lnSpc>
              <a:defRPr/>
            </a:pPr>
            <a:endParaRPr lang="en-US" sz="2800" dirty="0" smtClean="0"/>
          </a:p>
          <a:p>
            <a:pPr lvl="1">
              <a:lnSpc>
                <a:spcPct val="90000"/>
              </a:lnSpc>
              <a:defRPr/>
            </a:pPr>
            <a:r>
              <a:rPr lang="en-US" sz="2800" b="1" dirty="0" smtClean="0"/>
              <a:t>Fault zones</a:t>
            </a:r>
            <a:r>
              <a:rPr lang="en-US" sz="2800" dirty="0" smtClean="0"/>
              <a:t>—a area of weakness in the </a:t>
            </a:r>
            <a:r>
              <a:rPr lang="en-US" sz="2800" dirty="0" smtClean="0"/>
              <a:t>crust</a:t>
            </a:r>
          </a:p>
          <a:p>
            <a:pPr lvl="1">
              <a:lnSpc>
                <a:spcPct val="90000"/>
              </a:lnSpc>
              <a:defRPr/>
            </a:pPr>
            <a:endParaRPr lang="en-US" sz="1800" dirty="0" smtClean="0"/>
          </a:p>
          <a:p>
            <a:pPr lvl="1">
              <a:lnSpc>
                <a:spcPct val="90000"/>
              </a:lnSpc>
              <a:defRPr/>
            </a:pPr>
            <a:r>
              <a:rPr lang="en-US" sz="2800" b="1" dirty="0" smtClean="0"/>
              <a:t>Fault line </a:t>
            </a:r>
            <a:r>
              <a:rPr lang="en-US" sz="2800" dirty="0" smtClean="0"/>
              <a:t>– the intersection a fault zone with the Earth’s </a:t>
            </a:r>
            <a:r>
              <a:rPr lang="en-US" sz="2800" dirty="0" smtClean="0"/>
              <a:t>surface</a:t>
            </a:r>
          </a:p>
          <a:p>
            <a:pPr lvl="1">
              <a:lnSpc>
                <a:spcPct val="90000"/>
              </a:lnSpc>
              <a:defRPr/>
            </a:pPr>
            <a:endParaRPr lang="en-US" sz="1800" dirty="0" smtClean="0"/>
          </a:p>
          <a:p>
            <a:pPr lvl="1">
              <a:lnSpc>
                <a:spcPct val="90000"/>
              </a:lnSpc>
              <a:defRPr/>
            </a:pPr>
            <a:r>
              <a:rPr lang="en-US" sz="2800" b="1" dirty="0" smtClean="0"/>
              <a:t>Fault </a:t>
            </a:r>
            <a:r>
              <a:rPr lang="en-US" sz="2800" b="1" dirty="0" smtClean="0"/>
              <a:t>scarps</a:t>
            </a:r>
            <a:r>
              <a:rPr lang="en-US" sz="2800" dirty="0" smtClean="0"/>
              <a:t>– steep cliffs that represent the edge of a vertically displaced block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://www.le.ac.uk/geology/art/gl209/lecture2/image27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143000"/>
            <a:ext cx="8084893" cy="441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76200"/>
            <a:ext cx="6934200" cy="1143000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Types of Faults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219200"/>
            <a:ext cx="7543800" cy="4759325"/>
          </a:xfrm>
        </p:spPr>
        <p:txBody>
          <a:bodyPr>
            <a:normAutofit lnSpcReduction="10000"/>
          </a:bodyPr>
          <a:lstStyle/>
          <a:p>
            <a:pPr>
              <a:defRPr/>
            </a:pPr>
            <a:r>
              <a:rPr lang="en-US" sz="2800" b="1" u="sng" dirty="0" smtClean="0"/>
              <a:t>Normal </a:t>
            </a:r>
            <a:r>
              <a:rPr lang="en-US" sz="2800" dirty="0" smtClean="0"/>
              <a:t>–results from tension stresses (pulling apart) in the crust</a:t>
            </a:r>
          </a:p>
          <a:p>
            <a:pPr>
              <a:defRPr/>
            </a:pPr>
            <a:r>
              <a:rPr lang="en-US" sz="2800" b="1" u="sng" dirty="0" smtClean="0"/>
              <a:t>Reverse</a:t>
            </a:r>
            <a:r>
              <a:rPr lang="en-US" sz="2800" dirty="0" smtClean="0"/>
              <a:t> – produced from compression, with the upthrown block rising steeply above the downthrown block</a:t>
            </a:r>
          </a:p>
          <a:p>
            <a:pPr>
              <a:defRPr/>
            </a:pPr>
            <a:r>
              <a:rPr lang="en-US" sz="2800" b="1" u="sng" dirty="0" smtClean="0"/>
              <a:t>Thrust</a:t>
            </a:r>
            <a:r>
              <a:rPr lang="en-US" sz="2800" u="sng" dirty="0" smtClean="0"/>
              <a:t> </a:t>
            </a:r>
            <a:r>
              <a:rPr lang="en-US" sz="2800" dirty="0" smtClean="0"/>
              <a:t>– complicated in structure, compression forces the upthrown block to override the downthrown block at a relatively low angles.</a:t>
            </a:r>
          </a:p>
          <a:p>
            <a:pPr>
              <a:defRPr/>
            </a:pPr>
            <a:r>
              <a:rPr lang="en-US" sz="2800" b="1" u="sng" dirty="0" smtClean="0"/>
              <a:t>Strike-slip</a:t>
            </a:r>
            <a:r>
              <a:rPr lang="en-US" sz="2800" dirty="0" smtClean="0"/>
              <a:t> – the movement is horizontal with the adjacent blocks being displaced laterally relative to each other.</a:t>
            </a:r>
          </a:p>
        </p:txBody>
      </p:sp>
      <p:graphicFrame>
        <p:nvGraphicFramePr>
          <p:cNvPr id="51204" name="Object 4"/>
          <p:cNvGraphicFramePr>
            <a:graphicFrameLocks noChangeAspect="1"/>
          </p:cNvGraphicFramePr>
          <p:nvPr/>
        </p:nvGraphicFramePr>
        <p:xfrm>
          <a:off x="0" y="6172200"/>
          <a:ext cx="1308100" cy="687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17" name="Package" showAsIcon="1" r:id="rId3" imgW="1313645" imgH="682580" progId="Package">
                  <p:embed/>
                </p:oleObj>
              </mc:Choice>
              <mc:Fallback>
                <p:oleObj name="Package" showAsIcon="1" r:id="rId3" imgW="1313645" imgH="682580" progId="Package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6172200"/>
                        <a:ext cx="1308100" cy="6873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9657" y="-381000"/>
            <a:ext cx="8382000" cy="1600200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Types of Faults</a:t>
            </a:r>
            <a:endParaRPr lang="en-US" dirty="0"/>
          </a:p>
        </p:txBody>
      </p:sp>
      <p:pic>
        <p:nvPicPr>
          <p:cNvPr id="52227" name="Picture 2" descr="C:\Users\Cindy\Desktop\class\jpg\Fig14-5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600" y="1302233"/>
            <a:ext cx="7010400" cy="46254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6800" y="-152400"/>
            <a:ext cx="6934200" cy="1143000"/>
          </a:xfrm>
        </p:spPr>
        <p:txBody>
          <a:bodyPr/>
          <a:lstStyle/>
          <a:p>
            <a:pPr>
              <a:defRPr/>
            </a:pPr>
            <a:r>
              <a:rPr lang="en-US" sz="3600" dirty="0" smtClean="0"/>
              <a:t>Landforms Associated with Faults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762000"/>
            <a:ext cx="8534400" cy="5334000"/>
          </a:xfrm>
        </p:spPr>
        <p:txBody>
          <a:bodyPr>
            <a:normAutofit fontScale="62500" lnSpcReduction="20000"/>
          </a:bodyPr>
          <a:lstStyle/>
          <a:p>
            <a:pPr>
              <a:defRPr/>
            </a:pPr>
            <a:r>
              <a:rPr lang="en-US" sz="3800" b="1" u="sng" dirty="0" smtClean="0"/>
              <a:t>Normal </a:t>
            </a:r>
            <a:r>
              <a:rPr lang="en-US" sz="3800" b="1" u="sng" dirty="0" smtClean="0"/>
              <a:t>Faulting</a:t>
            </a:r>
          </a:p>
          <a:p>
            <a:pPr>
              <a:defRPr/>
            </a:pPr>
            <a:endParaRPr lang="en-US" sz="2800" b="1" u="sng" dirty="0" smtClean="0"/>
          </a:p>
          <a:p>
            <a:pPr lvl="1">
              <a:defRPr/>
            </a:pPr>
            <a:r>
              <a:rPr lang="en-US" sz="3500" b="1" dirty="0" smtClean="0"/>
              <a:t>Tilted fault-block mountains </a:t>
            </a:r>
            <a:r>
              <a:rPr lang="en-US" sz="3500" dirty="0" smtClean="0"/>
              <a:t>– surface block may be severely faulted and upthrown on one side without any faulting on uplift on the other. </a:t>
            </a:r>
            <a:endParaRPr lang="en-US" sz="3500" dirty="0" smtClean="0"/>
          </a:p>
          <a:p>
            <a:pPr lvl="1">
              <a:defRPr/>
            </a:pPr>
            <a:endParaRPr lang="en-US" sz="1600" dirty="0" smtClean="0"/>
          </a:p>
          <a:p>
            <a:pPr lvl="1">
              <a:defRPr/>
            </a:pPr>
            <a:r>
              <a:rPr lang="en-US" sz="3700" b="1" dirty="0" smtClean="0"/>
              <a:t>Tilted fault-block mountain range </a:t>
            </a:r>
            <a:r>
              <a:rPr lang="en-US" sz="3700" dirty="0" smtClean="0"/>
              <a:t>– gentle slope and a steep slope along the fault scarp. – </a:t>
            </a:r>
            <a:r>
              <a:rPr lang="en-US" sz="3700" b="1" dirty="0" smtClean="0"/>
              <a:t>Sierra Nevada </a:t>
            </a:r>
            <a:r>
              <a:rPr lang="en-US" sz="3700" b="1" dirty="0" smtClean="0"/>
              <a:t>Mountains</a:t>
            </a:r>
          </a:p>
          <a:p>
            <a:pPr lvl="1">
              <a:defRPr/>
            </a:pPr>
            <a:endParaRPr lang="en-US" sz="1600" b="1" dirty="0" smtClean="0"/>
          </a:p>
          <a:p>
            <a:pPr lvl="1">
              <a:defRPr/>
            </a:pPr>
            <a:r>
              <a:rPr lang="en-US" sz="3500" b="1" dirty="0" smtClean="0"/>
              <a:t>Horst and Graben </a:t>
            </a:r>
            <a:r>
              <a:rPr lang="en-US" sz="3500" dirty="0" smtClean="0"/>
              <a:t>– Uplift of a block of land between two parallel faults or the land between the two faults can be thrown-down</a:t>
            </a:r>
          </a:p>
          <a:p>
            <a:pPr lvl="2">
              <a:defRPr/>
            </a:pPr>
            <a:r>
              <a:rPr lang="en-US" sz="3500" dirty="0" smtClean="0"/>
              <a:t>Example – </a:t>
            </a:r>
            <a:r>
              <a:rPr lang="en-US" sz="3500" b="1" dirty="0" smtClean="0"/>
              <a:t>Death Valley or all the of the Great </a:t>
            </a:r>
            <a:r>
              <a:rPr lang="en-US" sz="3500" b="1" dirty="0" smtClean="0"/>
              <a:t>Basin</a:t>
            </a:r>
          </a:p>
          <a:p>
            <a:pPr lvl="2">
              <a:defRPr/>
            </a:pPr>
            <a:endParaRPr lang="en-US" sz="1600" b="1" dirty="0" smtClean="0"/>
          </a:p>
          <a:p>
            <a:pPr lvl="1">
              <a:defRPr/>
            </a:pPr>
            <a:r>
              <a:rPr lang="en-US" sz="3500" b="1" dirty="0" smtClean="0"/>
              <a:t>Rift Valleys </a:t>
            </a:r>
            <a:r>
              <a:rPr lang="en-US" sz="3500" dirty="0" smtClean="0"/>
              <a:t>– Downfaulted grabens occasionally extended for long distances as linear valleys enclosed by steep fault scarps</a:t>
            </a:r>
          </a:p>
          <a:p>
            <a:pPr lvl="2">
              <a:defRPr/>
            </a:pPr>
            <a:r>
              <a:rPr lang="en-US" sz="3500" b="1" dirty="0" smtClean="0"/>
              <a:t>Example</a:t>
            </a:r>
            <a:r>
              <a:rPr lang="en-US" sz="3500" dirty="0" smtClean="0"/>
              <a:t> – </a:t>
            </a:r>
            <a:r>
              <a:rPr lang="en-US" sz="3500" b="1" dirty="0" smtClean="0"/>
              <a:t>Great Rift Valley in East Africa</a:t>
            </a:r>
          </a:p>
        </p:txBody>
      </p:sp>
      <p:graphicFrame>
        <p:nvGraphicFramePr>
          <p:cNvPr id="53252" name="Object 4"/>
          <p:cNvGraphicFramePr>
            <a:graphicFrameLocks noChangeAspect="1"/>
          </p:cNvGraphicFramePr>
          <p:nvPr/>
        </p:nvGraphicFramePr>
        <p:xfrm>
          <a:off x="0" y="5943600"/>
          <a:ext cx="1879600" cy="685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265" name="Package" showAsIcon="1" r:id="rId3" imgW="1893194" imgH="682580" progId="Package">
                  <p:embed/>
                </p:oleObj>
              </mc:Choice>
              <mc:Fallback>
                <p:oleObj name="Package" showAsIcon="1" r:id="rId3" imgW="1893194" imgH="682580" progId="Package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5943600"/>
                        <a:ext cx="1879600" cy="685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6800" y="0"/>
            <a:ext cx="6934200" cy="1143000"/>
          </a:xfrm>
        </p:spPr>
        <p:txBody>
          <a:bodyPr/>
          <a:lstStyle/>
          <a:p>
            <a:pPr>
              <a:defRPr/>
            </a:pPr>
            <a:r>
              <a:rPr lang="en-US" sz="3600" dirty="0" smtClean="0"/>
              <a:t>Landforms Associated with Faults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0" y="1143000"/>
            <a:ext cx="7467600" cy="4876800"/>
          </a:xfrm>
        </p:spPr>
        <p:txBody>
          <a:bodyPr/>
          <a:lstStyle/>
          <a:p>
            <a:pPr>
              <a:defRPr/>
            </a:pPr>
            <a:r>
              <a:rPr lang="en-US" b="1" u="sng" dirty="0" smtClean="0"/>
              <a:t>Strike-Slip </a:t>
            </a:r>
            <a:r>
              <a:rPr lang="en-US" b="1" u="sng" dirty="0" smtClean="0"/>
              <a:t>Faulting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 smtClean="0"/>
          </a:p>
          <a:p>
            <a:pPr lvl="1">
              <a:defRPr/>
            </a:pPr>
            <a:r>
              <a:rPr lang="en-US" b="1" dirty="0" smtClean="0"/>
              <a:t>Linear Fault Trough </a:t>
            </a:r>
            <a:r>
              <a:rPr lang="en-US" dirty="0" smtClean="0"/>
              <a:t>– a valley formed by repeated movement and fracturing of rock within the fault zone</a:t>
            </a:r>
            <a:r>
              <a:rPr lang="en-US" dirty="0" smtClean="0"/>
              <a:t>.</a:t>
            </a:r>
          </a:p>
          <a:p>
            <a:pPr lvl="1">
              <a:defRPr/>
            </a:pPr>
            <a:endParaRPr lang="en-US" sz="1000" dirty="0" smtClean="0"/>
          </a:p>
          <a:p>
            <a:pPr lvl="1">
              <a:defRPr/>
            </a:pPr>
            <a:r>
              <a:rPr lang="en-US" b="1" dirty="0" smtClean="0"/>
              <a:t>Sags</a:t>
            </a:r>
            <a:r>
              <a:rPr lang="en-US" dirty="0" smtClean="0"/>
              <a:t> – small depressions where rock settled with in the fault zone – may fill with water to develop “Sag Ponds</a:t>
            </a:r>
            <a:r>
              <a:rPr lang="en-US" dirty="0" smtClean="0"/>
              <a:t>”</a:t>
            </a:r>
          </a:p>
          <a:p>
            <a:pPr lvl="1">
              <a:defRPr/>
            </a:pPr>
            <a:endParaRPr lang="en-US" sz="1000" dirty="0" smtClean="0"/>
          </a:p>
          <a:p>
            <a:pPr lvl="1">
              <a:defRPr/>
            </a:pPr>
            <a:r>
              <a:rPr lang="en-US" b="1" dirty="0" smtClean="0"/>
              <a:t>Offset stream </a:t>
            </a:r>
            <a:r>
              <a:rPr lang="en-US" dirty="0" smtClean="0"/>
              <a:t>–a stream flowing across the fault that is displaced by periodic fault movement or diverted when a shutter ridge  is faulted in front of the of the drainage channel.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-457200"/>
            <a:ext cx="8382000" cy="1600200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US" sz="4400" dirty="0" smtClean="0"/>
              <a:t>Landform from Strike-slip Faults</a:t>
            </a:r>
            <a:endParaRPr lang="en-US" sz="4400" dirty="0"/>
          </a:p>
        </p:txBody>
      </p:sp>
      <p:pic>
        <p:nvPicPr>
          <p:cNvPr id="55299" name="Picture 2" descr="C:\Users\Cindy\Desktop\class\jpg\Fig14-5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1219200"/>
            <a:ext cx="7048500" cy="482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0600" y="12405"/>
            <a:ext cx="6934200" cy="1143000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Earthquakes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66800" y="1066800"/>
            <a:ext cx="7162800" cy="4987925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A </a:t>
            </a:r>
            <a:r>
              <a:rPr lang="en-US" b="1" dirty="0" smtClean="0"/>
              <a:t>vibration in the Earth produced by shock waves resulting from a sudden displacement along a fault</a:t>
            </a:r>
            <a:r>
              <a:rPr lang="en-US" dirty="0" smtClean="0"/>
              <a:t>.</a:t>
            </a:r>
          </a:p>
          <a:p>
            <a:pPr>
              <a:defRPr/>
            </a:pPr>
            <a:endParaRPr lang="en-US" dirty="0" smtClean="0"/>
          </a:p>
          <a:p>
            <a:pPr>
              <a:defRPr/>
            </a:pPr>
            <a:r>
              <a:rPr lang="en-US" dirty="0" smtClean="0"/>
              <a:t>Earthquakes may also </a:t>
            </a:r>
            <a:r>
              <a:rPr lang="en-US" b="1" dirty="0" smtClean="0"/>
              <a:t>develop from the movement of magma or sudden ground subsidence</a:t>
            </a:r>
            <a:r>
              <a:rPr lang="en-US" dirty="0" smtClean="0"/>
              <a:t>.</a:t>
            </a:r>
          </a:p>
          <a:p>
            <a:pPr>
              <a:defRPr/>
            </a:pPr>
            <a:endParaRPr lang="en-US" dirty="0" smtClean="0"/>
          </a:p>
          <a:p>
            <a:pPr>
              <a:defRPr/>
            </a:pPr>
            <a:r>
              <a:rPr lang="en-US" b="1" dirty="0" smtClean="0"/>
              <a:t>Fault </a:t>
            </a:r>
            <a:r>
              <a:rPr lang="en-US" b="1" dirty="0" smtClean="0"/>
              <a:t>movement allows an abrupt release of energy, usually after a long, slow accumulation of strain </a:t>
            </a:r>
            <a:endParaRPr lang="en-US" b="1" dirty="0" smtClean="0"/>
          </a:p>
          <a:p>
            <a:pPr>
              <a:defRPr/>
            </a:pPr>
            <a:endParaRPr lang="en-US" dirty="0" smtClean="0"/>
          </a:p>
          <a:p>
            <a:pPr>
              <a:defRPr/>
            </a:pPr>
            <a:r>
              <a:rPr lang="en-US" b="1" dirty="0" smtClean="0"/>
              <a:t>Fault rupture can take place at the surface and displacement can take place at considerable depth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001000" cy="4800600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b="1" u="sng" dirty="0" smtClean="0"/>
              <a:t>Focus </a:t>
            </a:r>
            <a:r>
              <a:rPr lang="en-US" b="1" dirty="0" smtClean="0"/>
              <a:t>– or the epicenter of the earthquake.  </a:t>
            </a:r>
            <a:r>
              <a:rPr lang="en-US" dirty="0" smtClean="0"/>
              <a:t>(Waves move out from the epicenter like waves in water when rock thrown in</a:t>
            </a:r>
            <a:r>
              <a:rPr lang="en-US" dirty="0" smtClean="0"/>
              <a:t>)</a:t>
            </a:r>
          </a:p>
          <a:p>
            <a:pPr marL="0" indent="0">
              <a:buNone/>
              <a:defRPr/>
            </a:pPr>
            <a:endParaRPr lang="en-US" sz="1200" dirty="0" smtClean="0"/>
          </a:p>
          <a:p>
            <a:pPr lvl="1">
              <a:defRPr/>
            </a:pPr>
            <a:r>
              <a:rPr lang="en-US" sz="2400" b="1" u="sng" dirty="0" smtClean="0"/>
              <a:t>P Waves </a:t>
            </a:r>
            <a:r>
              <a:rPr lang="en-US" sz="2400" dirty="0" smtClean="0"/>
              <a:t>– move through the Earth like sound waves alternately compressing and relaxing the medium that they pass through (like a slinky)</a:t>
            </a:r>
          </a:p>
          <a:p>
            <a:pPr lvl="1">
              <a:defRPr/>
            </a:pPr>
            <a:r>
              <a:rPr lang="en-US" sz="2400" b="1" u="sng" dirty="0" smtClean="0"/>
              <a:t>S Waves</a:t>
            </a:r>
            <a:r>
              <a:rPr lang="en-US" sz="2400" dirty="0" smtClean="0"/>
              <a:t>– strong side-to-side, up and down slowing moving waves.  </a:t>
            </a:r>
          </a:p>
          <a:p>
            <a:pPr lvl="1">
              <a:defRPr/>
            </a:pPr>
            <a:r>
              <a:rPr lang="en-US" sz="2400" b="1" u="sng" dirty="0" smtClean="0"/>
              <a:t>Both P waves and S waves</a:t>
            </a:r>
            <a:r>
              <a:rPr lang="en-US" sz="2400" b="1" dirty="0" smtClean="0"/>
              <a:t> </a:t>
            </a:r>
            <a:r>
              <a:rPr lang="en-US" sz="2400" dirty="0" smtClean="0"/>
              <a:t>are “</a:t>
            </a:r>
            <a:r>
              <a:rPr lang="en-US" sz="2400" u="sng" dirty="0" smtClean="0"/>
              <a:t>body wave</a:t>
            </a:r>
            <a:r>
              <a:rPr lang="en-US" sz="2400" dirty="0" smtClean="0"/>
              <a:t>” </a:t>
            </a:r>
          </a:p>
          <a:p>
            <a:pPr lvl="1">
              <a:defRPr/>
            </a:pPr>
            <a:r>
              <a:rPr lang="en-US" sz="2400" b="1" u="sng" dirty="0" smtClean="0"/>
              <a:t>Surface waves </a:t>
            </a:r>
            <a:r>
              <a:rPr lang="en-US" sz="2400" dirty="0" smtClean="0"/>
              <a:t>arrive immediately after the S waves and produce strong side-to-side movement as well as the up-and-down “rolling” motion.</a:t>
            </a:r>
            <a:endParaRPr lang="en-US" sz="240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0600" y="-19493"/>
            <a:ext cx="6934200" cy="1143000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Earthquake Waves</a:t>
            </a:r>
            <a:endParaRPr lang="en-US" dirty="0"/>
          </a:p>
        </p:txBody>
      </p:sp>
      <p:graphicFrame>
        <p:nvGraphicFramePr>
          <p:cNvPr id="57348" name="Object 4"/>
          <p:cNvGraphicFramePr>
            <a:graphicFrameLocks noChangeAspect="1"/>
          </p:cNvGraphicFramePr>
          <p:nvPr/>
        </p:nvGraphicFramePr>
        <p:xfrm>
          <a:off x="0" y="6172200"/>
          <a:ext cx="2195513" cy="685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361" name="Package" showAsIcon="1" r:id="rId3" imgW="2215166" imgH="682580" progId="Package">
                  <p:embed/>
                </p:oleObj>
              </mc:Choice>
              <mc:Fallback>
                <p:oleObj name="Package" showAsIcon="1" r:id="rId3" imgW="2215166" imgH="682580" progId="Package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6172200"/>
                        <a:ext cx="2195513" cy="685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7921" y="-457200"/>
            <a:ext cx="8382000" cy="1600200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Earthquakes</a:t>
            </a:r>
            <a:endParaRPr lang="en-US" dirty="0"/>
          </a:p>
        </p:txBody>
      </p:sp>
      <p:pic>
        <p:nvPicPr>
          <p:cNvPr id="58372" name="Picture 2" descr="C:\Users\Cindy\Desktop\class\jpg\Fig14-5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9320" y="1142999"/>
            <a:ext cx="6459279" cy="49486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0600" y="-76200"/>
            <a:ext cx="6934200" cy="1143000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Earthquake Magnitude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371600"/>
            <a:ext cx="7848600" cy="4572000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sz="2200" b="1" u="sng" dirty="0" smtClean="0"/>
              <a:t>Magnitude</a:t>
            </a:r>
            <a:r>
              <a:rPr lang="en-US" sz="2200" dirty="0" smtClean="0"/>
              <a:t> –</a:t>
            </a:r>
            <a:r>
              <a:rPr lang="en-US" sz="2200" b="1" u="sng" dirty="0" smtClean="0"/>
              <a:t>the relative amount of energy released during an earthquake</a:t>
            </a:r>
          </a:p>
          <a:p>
            <a:pPr lvl="1">
              <a:defRPr/>
            </a:pPr>
            <a:r>
              <a:rPr lang="en-US" dirty="0" smtClean="0"/>
              <a:t>Calculated on a logarithmic scale</a:t>
            </a:r>
          </a:p>
          <a:p>
            <a:pPr lvl="1">
              <a:defRPr/>
            </a:pPr>
            <a:r>
              <a:rPr lang="en-US" dirty="0" smtClean="0"/>
              <a:t>Each difference in scale 32 times more intense than the previous.</a:t>
            </a:r>
          </a:p>
          <a:p>
            <a:pPr lvl="2">
              <a:defRPr/>
            </a:pPr>
            <a:r>
              <a:rPr lang="en-US" sz="2200" dirty="0" smtClean="0"/>
              <a:t>32 times more energy is released </a:t>
            </a:r>
          </a:p>
          <a:p>
            <a:pPr lvl="1">
              <a:defRPr/>
            </a:pPr>
            <a:r>
              <a:rPr lang="en-US" dirty="0" smtClean="0"/>
              <a:t>Magnitude scale developed by Charles Richter</a:t>
            </a:r>
          </a:p>
          <a:p>
            <a:pPr lvl="1">
              <a:defRPr/>
            </a:pPr>
            <a:r>
              <a:rPr lang="en-US" dirty="0" smtClean="0"/>
              <a:t>Used recently “moment magnitude” </a:t>
            </a:r>
          </a:p>
          <a:p>
            <a:pPr lvl="1">
              <a:defRPr/>
            </a:pPr>
            <a:r>
              <a:rPr lang="en-US" dirty="0" smtClean="0"/>
              <a:t>Used more to describe the very large earthquake</a:t>
            </a:r>
          </a:p>
          <a:p>
            <a:pPr>
              <a:defRPr/>
            </a:pPr>
            <a:r>
              <a:rPr lang="en-US" sz="2200" b="1" dirty="0" smtClean="0"/>
              <a:t>Shaking intensity</a:t>
            </a:r>
            <a:r>
              <a:rPr lang="en-US" sz="2200" dirty="0" smtClean="0"/>
              <a:t>– intensity scale devised by Giuseppe Mercalli in 1902</a:t>
            </a:r>
          </a:p>
          <a:p>
            <a:pPr lvl="1">
              <a:defRPr/>
            </a:pPr>
            <a:r>
              <a:rPr lang="en-US" dirty="0" smtClean="0"/>
              <a:t>Updated to the </a:t>
            </a:r>
            <a:r>
              <a:rPr lang="en-US" b="1" dirty="0" smtClean="0"/>
              <a:t>Modified Mercalli intensity </a:t>
            </a:r>
            <a:r>
              <a:rPr lang="en-US" b="1" dirty="0" smtClean="0"/>
              <a:t>scale</a:t>
            </a:r>
            <a:endParaRPr lang="en-US" b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6800" y="152400"/>
            <a:ext cx="6934200" cy="1143000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Earthquake Hazards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371600"/>
            <a:ext cx="7315200" cy="4530725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US" sz="2800" b="1" dirty="0" smtClean="0"/>
              <a:t>Most damage from ground </a:t>
            </a:r>
            <a:r>
              <a:rPr lang="en-US" sz="2800" b="1" dirty="0" smtClean="0"/>
              <a:t>shaking</a:t>
            </a:r>
          </a:p>
          <a:p>
            <a:pPr>
              <a:defRPr/>
            </a:pPr>
            <a:endParaRPr lang="en-US" sz="1300" dirty="0" smtClean="0"/>
          </a:p>
          <a:p>
            <a:pPr>
              <a:defRPr/>
            </a:pPr>
            <a:r>
              <a:rPr lang="en-US" sz="2800" b="1" dirty="0" smtClean="0"/>
              <a:t>Liquefaction</a:t>
            </a:r>
            <a:r>
              <a:rPr lang="en-US" sz="2800" dirty="0" smtClean="0"/>
              <a:t>– </a:t>
            </a:r>
            <a:r>
              <a:rPr lang="en-US" sz="2800" b="1" dirty="0" smtClean="0"/>
              <a:t>shaking of water-saturated material</a:t>
            </a:r>
            <a:r>
              <a:rPr lang="en-US" sz="2800" dirty="0" smtClean="0"/>
              <a:t>.  Turns to fluid resulting in subsidence, fracturing, and horizontal sliding of the ground surface</a:t>
            </a:r>
            <a:r>
              <a:rPr lang="en-US" sz="2800" dirty="0" smtClean="0"/>
              <a:t>.</a:t>
            </a:r>
          </a:p>
          <a:p>
            <a:pPr>
              <a:defRPr/>
            </a:pPr>
            <a:endParaRPr lang="en-US" sz="1300" dirty="0" smtClean="0"/>
          </a:p>
          <a:p>
            <a:pPr>
              <a:defRPr/>
            </a:pPr>
            <a:r>
              <a:rPr lang="en-US" sz="2800" b="1" dirty="0" smtClean="0"/>
              <a:t>Landslides triggered by the </a:t>
            </a:r>
            <a:r>
              <a:rPr lang="en-US" sz="2800" b="1" dirty="0" smtClean="0"/>
              <a:t>earthquake</a:t>
            </a:r>
          </a:p>
          <a:p>
            <a:pPr>
              <a:defRPr/>
            </a:pPr>
            <a:endParaRPr lang="en-US" sz="1200" dirty="0" smtClean="0"/>
          </a:p>
          <a:p>
            <a:pPr>
              <a:defRPr/>
            </a:pPr>
            <a:r>
              <a:rPr lang="en-US" sz="2800" b="1" dirty="0" smtClean="0"/>
              <a:t>Tsunamis</a:t>
            </a:r>
            <a:r>
              <a:rPr lang="en-US" sz="2800" dirty="0" smtClean="0"/>
              <a:t>– seismic sea waves caused by undersea earthquakes or landslides</a:t>
            </a:r>
          </a:p>
        </p:txBody>
      </p:sp>
      <p:graphicFrame>
        <p:nvGraphicFramePr>
          <p:cNvPr id="60420" name="Object 4"/>
          <p:cNvGraphicFramePr>
            <a:graphicFrameLocks noChangeAspect="1"/>
          </p:cNvGraphicFramePr>
          <p:nvPr/>
        </p:nvGraphicFramePr>
        <p:xfrm>
          <a:off x="0" y="6172200"/>
          <a:ext cx="1547813" cy="685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433" name="Package" showAsIcon="1" r:id="rId3" imgW="1558344" imgH="682580" progId="Package">
                  <p:embed/>
                </p:oleObj>
              </mc:Choice>
              <mc:Fallback>
                <p:oleObj name="Package" showAsIcon="1" r:id="rId3" imgW="1558344" imgH="682580" progId="Package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6172200"/>
                        <a:ext cx="1547813" cy="685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990600" y="228600"/>
            <a:ext cx="6934200" cy="1143000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Plate Tectonics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4294967295"/>
          </p:nvPr>
        </p:nvSpPr>
        <p:spPr>
          <a:xfrm>
            <a:off x="1143000" y="1524000"/>
            <a:ext cx="6858000" cy="4530725"/>
          </a:xfrm>
        </p:spPr>
        <p:txBody>
          <a:bodyPr/>
          <a:lstStyle/>
          <a:p>
            <a:pPr>
              <a:defRPr/>
            </a:pPr>
            <a:r>
              <a:rPr lang="en-US" b="1" dirty="0" smtClean="0"/>
              <a:t>By 1968- plate tectonics widely accepted by a scientific </a:t>
            </a:r>
            <a:r>
              <a:rPr lang="en-US" b="1" dirty="0" smtClean="0"/>
              <a:t>community</a:t>
            </a:r>
          </a:p>
          <a:p>
            <a:pPr>
              <a:defRPr/>
            </a:pPr>
            <a:endParaRPr lang="en-US" dirty="0" smtClean="0"/>
          </a:p>
          <a:p>
            <a:pPr>
              <a:defRPr/>
            </a:pPr>
            <a:r>
              <a:rPr lang="en-US" b="1" dirty="0" smtClean="0"/>
              <a:t>The lithosphere is a mosaic of rigid plates floating over the underlying plastic </a:t>
            </a:r>
            <a:r>
              <a:rPr lang="en-US" b="1" dirty="0" smtClean="0"/>
              <a:t>asthenosphere</a:t>
            </a:r>
          </a:p>
          <a:p>
            <a:pPr>
              <a:defRPr/>
            </a:pPr>
            <a:endParaRPr lang="en-US" dirty="0" smtClean="0"/>
          </a:p>
          <a:p>
            <a:pPr>
              <a:defRPr/>
            </a:pPr>
            <a:r>
              <a:rPr lang="en-US" b="1" dirty="0" smtClean="0"/>
              <a:t>Convection is driving mechanism within the Earth’s mantle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http://www.cas.muohio.edu/limpermuseum/InvestigateConceptsInGeology/_images/Forces%20that%20Cause%20PT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5400" y="609600"/>
            <a:ext cx="6637147" cy="5421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D:\class\jpg\Fig14-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838200"/>
            <a:ext cx="8610600" cy="502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http://www.le.ac.uk/geology/art/gl209/Image1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990600"/>
            <a:ext cx="7978289" cy="434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NewsPrint">
  <a:themeElements>
    <a:clrScheme name="NewsPrint">
      <a:dk1>
        <a:sysClr val="windowText" lastClr="000000"/>
      </a:dk1>
      <a:lt1>
        <a:sysClr val="window" lastClr="FFFFFF"/>
      </a:lt1>
      <a:dk2>
        <a:srgbClr val="303030"/>
      </a:dk2>
      <a:lt2>
        <a:srgbClr val="DEDEE0"/>
      </a:lt2>
      <a:accent1>
        <a:srgbClr val="AD0101"/>
      </a:accent1>
      <a:accent2>
        <a:srgbClr val="726056"/>
      </a:accent2>
      <a:accent3>
        <a:srgbClr val="AC956E"/>
      </a:accent3>
      <a:accent4>
        <a:srgbClr val="808DA9"/>
      </a:accent4>
      <a:accent5>
        <a:srgbClr val="424E5B"/>
      </a:accent5>
      <a:accent6>
        <a:srgbClr val="730E00"/>
      </a:accent6>
      <a:hlink>
        <a:srgbClr val="D26900"/>
      </a:hlink>
      <a:folHlink>
        <a:srgbClr val="D89243"/>
      </a:folHlink>
    </a:clrScheme>
    <a:fontScheme name="NewsPrint">
      <a:majorFont>
        <a:latin typeface="Impact"/>
        <a:ea typeface=""/>
        <a:cs typeface=""/>
        <a:font script="Jpan" typeface="HGP創英角ｺﾞｼｯｸUB"/>
        <a:font script="Hang" typeface="HY견고딕"/>
        <a:font script="Hans" typeface="微软雅黑"/>
        <a:font script="Hant" typeface="微軟正黑體"/>
        <a:font script="Arab" typeface="Tahoma"/>
        <a:font script="Hebr" typeface="To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NewsPrint">
      <a:fillStyleLst>
        <a:solidFill>
          <a:schemeClr val="phClr"/>
        </a:solidFill>
        <a:gradFill rotWithShape="1">
          <a:gsLst>
            <a:gs pos="0">
              <a:schemeClr val="phClr">
                <a:tint val="37000"/>
                <a:hueMod val="100000"/>
                <a:satMod val="200000"/>
                <a:lumMod val="88000"/>
              </a:schemeClr>
            </a:gs>
            <a:gs pos="100000">
              <a:schemeClr val="phClr">
                <a:tint val="53000"/>
                <a:shade val="100000"/>
                <a:hueMod val="100000"/>
                <a:satMod val="350000"/>
                <a:lumMod val="79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83000"/>
                <a:shade val="100000"/>
                <a:alpha val="100000"/>
                <a:hueMod val="100000"/>
                <a:satMod val="220000"/>
                <a:lumMod val="90000"/>
              </a:schemeClr>
            </a:gs>
            <a:gs pos="76000">
              <a:schemeClr val="phClr">
                <a:shade val="100000"/>
              </a:schemeClr>
            </a:gs>
            <a:gs pos="100000">
              <a:schemeClr val="phClr">
                <a:shade val="93000"/>
                <a:alpha val="100000"/>
                <a:satMod val="100000"/>
                <a:lumMod val="93000"/>
              </a:schemeClr>
            </a:gs>
          </a:gsLst>
          <a:path path="circle">
            <a:fillToRect l="15000" t="15000" r="100000" b="100000"/>
          </a:path>
        </a:gradFill>
      </a:fillStyleLst>
      <a:lnStyleLst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12700" dir="528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381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contourW="12700">
            <a:bevelT w="31750" h="127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3000"/>
              </a:schemeClr>
            </a:gs>
            <a:gs pos="100000">
              <a:schemeClr val="phClr">
                <a:shade val="55000"/>
              </a:schemeClr>
            </a:gs>
          </a:gsLst>
          <a:lin ang="5400000" scaled="1"/>
        </a:gradFill>
        <a:blipFill rotWithShape="1">
          <a:blip xmlns:r="http://schemas.openxmlformats.org/officeDocument/2006/relationships" r:embed="rId1">
            <a:duotone>
              <a:schemeClr val="phClr">
                <a:shade val="20000"/>
                <a:satMod val="350000"/>
                <a:lumMod val="125000"/>
              </a:schemeClr>
              <a:schemeClr val="phClr">
                <a:tint val="90000"/>
                <a:satMod val="25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4657</TotalTime>
  <Words>1846</Words>
  <Application>Microsoft Office PowerPoint</Application>
  <PresentationFormat>On-screen Show (4:3)</PresentationFormat>
  <Paragraphs>247</Paragraphs>
  <Slides>59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2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59</vt:i4>
      </vt:variant>
    </vt:vector>
  </HeadingPairs>
  <TitlesOfParts>
    <vt:vector size="63" baseType="lpstr">
      <vt:lpstr>Custom Design</vt:lpstr>
      <vt:lpstr>NewsPrint</vt:lpstr>
      <vt:lpstr>Packager Shell Object</vt:lpstr>
      <vt:lpstr>Package</vt:lpstr>
      <vt:lpstr>The Internal Processes</vt:lpstr>
      <vt:lpstr>Rigid Earth to Plate Tectonics</vt:lpstr>
      <vt:lpstr>PowerPoint Presentation</vt:lpstr>
      <vt:lpstr>Plate Tectonics</vt:lpstr>
      <vt:lpstr>PowerPoint Presentation</vt:lpstr>
      <vt:lpstr>Plate Tectonics</vt:lpstr>
      <vt:lpstr>PowerPoint Presentation</vt:lpstr>
      <vt:lpstr>PowerPoint Presentation</vt:lpstr>
      <vt:lpstr>PowerPoint Presentation</vt:lpstr>
      <vt:lpstr>Plate Boundaries</vt:lpstr>
      <vt:lpstr>PowerPoint Presentation</vt:lpstr>
      <vt:lpstr>PowerPoint Presentation</vt:lpstr>
      <vt:lpstr>Plate Boundaries</vt:lpstr>
      <vt:lpstr>PowerPoint Presentation</vt:lpstr>
      <vt:lpstr>Ocean-continental convergence</vt:lpstr>
      <vt:lpstr>PowerPoint Presentation</vt:lpstr>
      <vt:lpstr>Ocean-Ocean Convergence</vt:lpstr>
      <vt:lpstr>PowerPoint Presentation</vt:lpstr>
      <vt:lpstr>Continental-Continental Convergence</vt:lpstr>
      <vt:lpstr>PowerPoint Presentation</vt:lpstr>
      <vt:lpstr>PowerPoint Presentation</vt:lpstr>
      <vt:lpstr>Assembly &amp; Breakup of Pangaea</vt:lpstr>
      <vt:lpstr>PowerPoint Presentation</vt:lpstr>
      <vt:lpstr>PowerPoint Presentation</vt:lpstr>
      <vt:lpstr>Assembly &amp; Breakup of Pangaea</vt:lpstr>
      <vt:lpstr>PowerPoint Presentation</vt:lpstr>
      <vt:lpstr>Future of the continents</vt:lpstr>
      <vt:lpstr>Pacific Ring of Fire</vt:lpstr>
      <vt:lpstr>PowerPoint Presentation</vt:lpstr>
      <vt:lpstr>Additions to the Basic Plate Tectonic Theory</vt:lpstr>
      <vt:lpstr>PowerPoint Presentation</vt:lpstr>
      <vt:lpstr>Additions to the Basic Plate Tectonic Theory</vt:lpstr>
      <vt:lpstr>Vulcanism</vt:lpstr>
      <vt:lpstr>PowerPoint Presentation</vt:lpstr>
      <vt:lpstr>Volcanism</vt:lpstr>
      <vt:lpstr>Volcanoes</vt:lpstr>
      <vt:lpstr>Kinds of Volcanoes</vt:lpstr>
      <vt:lpstr>Kinds of Volcanoes</vt:lpstr>
      <vt:lpstr>Volcanoes</vt:lpstr>
      <vt:lpstr>Volcanoes</vt:lpstr>
      <vt:lpstr>Volcanic Hazards</vt:lpstr>
      <vt:lpstr>PowerPoint Presentation</vt:lpstr>
      <vt:lpstr>Igneous Features</vt:lpstr>
      <vt:lpstr>Igneous Features</vt:lpstr>
      <vt:lpstr>PowerPoint Presentation</vt:lpstr>
      <vt:lpstr>Diastrophism</vt:lpstr>
      <vt:lpstr>Folding</vt:lpstr>
      <vt:lpstr>PowerPoint Presentation</vt:lpstr>
      <vt:lpstr>Faulting</vt:lpstr>
      <vt:lpstr>Types of Faults</vt:lpstr>
      <vt:lpstr>Types of Faults</vt:lpstr>
      <vt:lpstr>Landforms Associated with Faults</vt:lpstr>
      <vt:lpstr>Landforms Associated with Faults</vt:lpstr>
      <vt:lpstr>Landform from Strike-slip Faults</vt:lpstr>
      <vt:lpstr>Earthquakes</vt:lpstr>
      <vt:lpstr>Earthquake Waves</vt:lpstr>
      <vt:lpstr>Earthquakes</vt:lpstr>
      <vt:lpstr>Earthquake Magnitude</vt:lpstr>
      <vt:lpstr>Earthquake Hazards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Portraying the Earth</dc:title>
  <dc:creator>Cindy Clark</dc:creator>
  <cp:lastModifiedBy>allen</cp:lastModifiedBy>
  <cp:revision>261</cp:revision>
  <dcterms:created xsi:type="dcterms:W3CDTF">2007-09-03T15:50:30Z</dcterms:created>
  <dcterms:modified xsi:type="dcterms:W3CDTF">2013-08-24T18:05:07Z</dcterms:modified>
</cp:coreProperties>
</file>